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67" r:id="rId2"/>
    <p:sldId id="257" r:id="rId3"/>
    <p:sldId id="275" r:id="rId4"/>
    <p:sldId id="276" r:id="rId5"/>
    <p:sldId id="319" r:id="rId6"/>
    <p:sldId id="278" r:id="rId7"/>
    <p:sldId id="279" r:id="rId8"/>
    <p:sldId id="321" r:id="rId9"/>
    <p:sldId id="325" r:id="rId10"/>
    <p:sldId id="377" r:id="rId11"/>
    <p:sldId id="337" r:id="rId12"/>
    <p:sldId id="327" r:id="rId13"/>
    <p:sldId id="326" r:id="rId14"/>
    <p:sldId id="270" r:id="rId15"/>
    <p:sldId id="328" r:id="rId16"/>
    <p:sldId id="271" r:id="rId17"/>
    <p:sldId id="323" r:id="rId18"/>
    <p:sldId id="332" r:id="rId19"/>
    <p:sldId id="330" r:id="rId20"/>
    <p:sldId id="383" r:id="rId21"/>
    <p:sldId id="334" r:id="rId22"/>
    <p:sldId id="336" r:id="rId23"/>
    <p:sldId id="324" r:id="rId24"/>
    <p:sldId id="338" r:id="rId25"/>
    <p:sldId id="340" r:id="rId26"/>
    <p:sldId id="342" r:id="rId27"/>
    <p:sldId id="345" r:id="rId28"/>
    <p:sldId id="384" r:id="rId29"/>
    <p:sldId id="273" r:id="rId30"/>
    <p:sldId id="346" r:id="rId31"/>
    <p:sldId id="378" r:id="rId32"/>
    <p:sldId id="385" r:id="rId33"/>
    <p:sldId id="354" r:id="rId34"/>
    <p:sldId id="357" r:id="rId35"/>
    <p:sldId id="360" r:id="rId36"/>
    <p:sldId id="364" r:id="rId37"/>
    <p:sldId id="366" r:id="rId38"/>
    <p:sldId id="369" r:id="rId39"/>
    <p:sldId id="372" r:id="rId40"/>
    <p:sldId id="374" r:id="rId41"/>
    <p:sldId id="375" r:id="rId42"/>
    <p:sldId id="376" r:id="rId4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12F10-0B27-4CC4-8879-4D412E8C29EE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084AC-8922-451A-ABB8-1FEECCB3653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1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BBC1B-C3B0-28C3-58EA-923D33142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992E29-69A7-F531-F333-77F73B9E1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278648-B791-039D-BCB9-E9D100417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635BE2-3AEC-F635-B667-E5E20314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24C67-7A2D-A189-7C18-4D5ED649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05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9C56D-9552-E325-6FDD-4CA19180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4B206F-F852-4D05-18A3-09AE401110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C202CB-3BD4-B2A8-CA6E-02E13BAB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1BC80F-8519-19DA-AD75-386A014B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2F8B83-C3C0-7928-E511-94E7DD9D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1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69457F-8DD7-3695-DF52-1F4FEA39B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C9D4C-20C5-7948-36B9-AD0E888CC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92FF05-6252-6197-7FB0-BB2A545B3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FD794F-B47E-DAD5-F950-702AB958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AB2567-EA1B-7515-DAC7-AE1092B96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575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75ADC-B5EF-2452-3B28-BD591B6C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AFBAF8-147D-416B-BA26-DDE79F441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A85947-0645-06F7-1313-977286E3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EA4E9A-C6EF-5DAC-9255-8E7360B0D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E27CD6-DE28-5F15-30AE-BA4BB642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66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A4891-5EC4-F05B-A510-84EFF568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00CFCAA-2717-B39F-C3C4-49B36A13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68DB4E-3908-8A1D-F78E-051E023DD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58AC1A-0CBD-D69A-C19D-081D9E64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9B4F19-0A23-3E41-9CD9-71AFDA61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6565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DE4F0-2FCE-B2C1-36D4-4D1FE1CB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A84A31-8232-22EE-C622-FFB1D26B1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69F2EF-0FBE-54C2-01DD-016EC4C05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1809CD-CC8F-D3E2-B187-1C2C16B4E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B4D398-FC0A-64F4-67BD-583477E4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368794-B1F6-C908-82ED-294EC377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00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E414AC-7E32-5DC8-FDB8-6D17AE66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D85D45-7F7E-4EC6-19C4-95A32B7AD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C4E7A4-3EF1-77BA-CB7A-4DE09B91BD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9F70AC-BE76-68C1-0B28-FC5459321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F3F5B0A-866E-2FA9-FC35-239799C2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DF8516-3B69-5A31-B858-5A2DDFB0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F40026F-3DDD-2294-6D0E-6DE34183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218D60-CFDE-5751-ED05-4C8A449E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93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D3942-D856-7044-A96B-B55B3F48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0615536-4D7B-95F2-F513-23C3B985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6FABE0B-F8FF-463D-ADAC-C41ED762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1B35EF-DE86-3FEF-0BAA-B9C54343B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EDB2570-9A4C-DAC6-8EA1-8A6B1004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838C02-4B5D-9956-8495-6558210A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2E4CE5-6D85-1C93-9579-56DFF4F5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29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C15C-A3E0-40C3-6DBC-BB049D4F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74C610-77CC-07AD-2DA9-69CCF3D1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FF0350-CE7D-BCD9-8923-29505463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676B19-F034-3E16-B273-F9A5DA35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5AE6EB-A09F-0319-E476-1E449CB3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AF7A33-5750-2224-604A-4B048FF3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847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2E2E-1338-FCB4-D921-F4383C5A7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A5F2DC-9C01-FE75-4534-D7103FD92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435A59-5822-1A02-817D-C8E567A41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B851B4-D831-152F-22DA-3CE6816E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BD00EA-ECBA-0282-6156-B686F283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DE25C4-082A-B799-B035-BBFA60E4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950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B18142-B4A5-C117-76AE-5B64AF47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53B60A-34D4-AA84-7499-5A0CCB64A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AEACDA-E2DE-CB8E-0DDD-16C0D2BEC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620825-CA98-BB49-B7DC-D7B21E88CCC4}" type="datetimeFigureOut">
              <a:rPr lang="es-ES" smtClean="0"/>
              <a:t>11/3/24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E4A4E1-CC95-C286-CCA0-C826F5B0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E8EA31-9EA5-7B2D-270E-FF89F3879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746585-CE21-C343-A961-33B7E42A66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94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8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8.wdp"/><Relationship Id="rId3" Type="http://schemas.openxmlformats.org/officeDocument/2006/relationships/image" Target="../media/image33.pn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9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hdphoto" Target="../media/hdphoto21.wdp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2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microsoft.com/office/2007/relationships/hdphoto" Target="../media/hdphoto2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microsoft.com/office/2007/relationships/hdphoto" Target="../media/hdphoto2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0.wdp"/><Relationship Id="rId5" Type="http://schemas.openxmlformats.org/officeDocument/2006/relationships/image" Target="../media/image60.png"/><Relationship Id="rId4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5" Type="http://schemas.openxmlformats.org/officeDocument/2006/relationships/image" Target="../media/image62.png"/><Relationship Id="rId4" Type="http://schemas.microsoft.com/office/2007/relationships/hdphoto" Target="../media/hdphoto3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0.emf"/><Relationship Id="rId4" Type="http://schemas.openxmlformats.org/officeDocument/2006/relationships/image" Target="../media/image65.png"/><Relationship Id="rId9" Type="http://schemas.openxmlformats.org/officeDocument/2006/relationships/image" Target="../media/image6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74.png"/><Relationship Id="rId4" Type="http://schemas.microsoft.com/office/2007/relationships/hdphoto" Target="../media/hdphoto3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7.wdp"/><Relationship Id="rId5" Type="http://schemas.openxmlformats.org/officeDocument/2006/relationships/image" Target="../media/image77.png"/><Relationship Id="rId4" Type="http://schemas.microsoft.com/office/2007/relationships/hdphoto" Target="../media/hdphoto3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8.wdp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0.wdp"/><Relationship Id="rId5" Type="http://schemas.openxmlformats.org/officeDocument/2006/relationships/image" Target="../media/image82.png"/><Relationship Id="rId4" Type="http://schemas.microsoft.com/office/2007/relationships/hdphoto" Target="../media/hdphoto3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2.wdp"/><Relationship Id="rId5" Type="http://schemas.openxmlformats.org/officeDocument/2006/relationships/image" Target="../media/image84.png"/><Relationship Id="rId4" Type="http://schemas.microsoft.com/office/2007/relationships/hdphoto" Target="../media/hdphoto4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4.wdp"/><Relationship Id="rId5" Type="http://schemas.openxmlformats.org/officeDocument/2006/relationships/image" Target="../media/image86.png"/><Relationship Id="rId4" Type="http://schemas.microsoft.com/office/2007/relationships/hdphoto" Target="../media/hdphoto4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6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7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9.wdp"/><Relationship Id="rId5" Type="http://schemas.openxmlformats.org/officeDocument/2006/relationships/image" Target="../media/image91.png"/><Relationship Id="rId4" Type="http://schemas.microsoft.com/office/2007/relationships/hdphoto" Target="../media/hdphoto4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0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51.wdp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microsoft.com/office/2007/relationships/hdphoto" Target="../media/hdphoto53.wdp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1.png"/><Relationship Id="rId17" Type="http://schemas.microsoft.com/office/2007/relationships/hdphoto" Target="../media/hdphoto55.wdp"/><Relationship Id="rId2" Type="http://schemas.openxmlformats.org/officeDocument/2006/relationships/image" Target="../media/image1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microsoft.com/office/2007/relationships/hdphoto" Target="../media/hdphoto52.wdp"/><Relationship Id="rId5" Type="http://schemas.openxmlformats.org/officeDocument/2006/relationships/image" Target="../media/image105.png"/><Relationship Id="rId15" Type="http://schemas.microsoft.com/office/2007/relationships/hdphoto" Target="../media/hdphoto54.wdp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B5ED49-1BF7-102F-3557-0983F224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58" y="0"/>
            <a:ext cx="3378200" cy="151853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F5404B9-F482-91CC-699C-16BB67A6E1E8}"/>
              </a:ext>
            </a:extLst>
          </p:cNvPr>
          <p:cNvGrpSpPr/>
          <p:nvPr/>
        </p:nvGrpSpPr>
        <p:grpSpPr>
          <a:xfrm>
            <a:off x="4391534" y="355243"/>
            <a:ext cx="6275516" cy="808054"/>
            <a:chOff x="4406900" y="565150"/>
            <a:chExt cx="5270500" cy="6223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5AC34EB-C017-5285-67F0-BCBB2225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6900" y="565150"/>
              <a:ext cx="3378200" cy="6223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5B20E81-EA4A-5DDE-9A62-8563EA159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100" y="565150"/>
              <a:ext cx="1892300" cy="622300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944A2ABB-DEE0-39E3-5AFE-E95D58650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68"/>
          <a:stretch/>
        </p:blipFill>
        <p:spPr>
          <a:xfrm>
            <a:off x="10667050" y="5832389"/>
            <a:ext cx="1414910" cy="102561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9BCBF9A-4F67-C52E-2F32-32A07216E062}"/>
              </a:ext>
            </a:extLst>
          </p:cNvPr>
          <p:cNvSpPr txBox="1"/>
          <p:nvPr/>
        </p:nvSpPr>
        <p:spPr>
          <a:xfrm>
            <a:off x="981555" y="2457181"/>
            <a:ext cx="10614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AVANCES EN LA CURA DEL VIH</a:t>
            </a:r>
          </a:p>
          <a:p>
            <a:pPr algn="ctr"/>
            <a:r>
              <a:rPr lang="es-E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OTROS ASPECTOS DE CIENCIA BÁSICA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7FAA4D-C77E-FBDE-FDF1-438462D69653}"/>
              </a:ext>
            </a:extLst>
          </p:cNvPr>
          <p:cNvSpPr txBox="1"/>
          <p:nvPr/>
        </p:nvSpPr>
        <p:spPr>
          <a:xfrm>
            <a:off x="8003520" y="3814800"/>
            <a:ext cx="3388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Pepe </a:t>
            </a:r>
            <a:r>
              <a:rPr lang="es-ES" sz="1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Alcamí</a:t>
            </a:r>
            <a:endParaRPr lang="es-ES" sz="18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Instituto de Salud Carlos III </a:t>
            </a:r>
            <a:endParaRPr lang="es-E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358289-B75A-12E8-CD42-2E599DA20A56}"/>
              </a:ext>
            </a:extLst>
          </p:cNvPr>
          <p:cNvSpPr txBox="1"/>
          <p:nvPr/>
        </p:nvSpPr>
        <p:spPr>
          <a:xfrm>
            <a:off x="2087077" y="1184125"/>
            <a:ext cx="88845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XVIII Jornadas de Actualización </a:t>
            </a:r>
          </a:p>
          <a:p>
            <a:pPr algn="ctr"/>
            <a:r>
              <a:rPr lang="es-E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infección por VIH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53AFE82-5E55-94B9-9765-BB80DBA8E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625" y="3646487"/>
            <a:ext cx="6334706" cy="31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8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263C0B3-9B63-DDE4-2224-43BE2640C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791" y="1116403"/>
            <a:ext cx="9747738" cy="54831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7AEEC00-4086-E5F4-E1D9-AFC30BCF0DDA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20236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263C0B3-9B63-DDE4-2224-43BE2640C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243012"/>
            <a:ext cx="7772400" cy="43719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080D53-F090-A241-6DBF-813AE17405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4929" t="15789" r="6803"/>
          <a:stretch/>
        </p:blipFill>
        <p:spPr>
          <a:xfrm>
            <a:off x="8589333" y="1292740"/>
            <a:ext cx="3452613" cy="42737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Flecha derecha 6">
            <a:extLst>
              <a:ext uri="{FF2B5EF4-FFF2-40B4-BE49-F238E27FC236}">
                <a16:creationId xmlns:a16="http://schemas.microsoft.com/office/drawing/2014/main" id="{4AB7C39F-CC4F-2E6F-9D26-8013A9036DF4}"/>
              </a:ext>
            </a:extLst>
          </p:cNvPr>
          <p:cNvSpPr/>
          <p:nvPr/>
        </p:nvSpPr>
        <p:spPr>
          <a:xfrm>
            <a:off x="8016744" y="3079567"/>
            <a:ext cx="572589" cy="6988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4F166B5-B8BA-5B3E-7E26-7EE3C51416F9}"/>
              </a:ext>
            </a:extLst>
          </p:cNvPr>
          <p:cNvSpPr txBox="1"/>
          <p:nvPr/>
        </p:nvSpPr>
        <p:spPr>
          <a:xfrm>
            <a:off x="0" y="5906487"/>
            <a:ext cx="10896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>
                <a:latin typeface="Calibri" panose="020F0502020204030204" pitchFamily="34" charset="0"/>
                <a:cs typeface="Calibri" panose="020F0502020204030204" pitchFamily="34" charset="0"/>
              </a:rPr>
              <a:t>LAS MUJERS PRESENTAN UNA MAYOR PROPORCIÓN DE PROVIRUS BLOQUEADOS EN DESIERTOS GÉNICOS</a:t>
            </a:r>
          </a:p>
          <a:p>
            <a:r>
              <a:rPr lang="es-ES" b="1" i="1" dirty="0">
                <a:latin typeface="Calibri" panose="020F0502020204030204" pitchFamily="34" charset="0"/>
                <a:cs typeface="Calibri" panose="020F0502020204030204" pitchFamily="34" charset="0"/>
              </a:rPr>
              <a:t>ESTO SUGIERE UNA MEJOR RESPUESTA INMNE PARA CONTROLAR LOS VIRUS COMPETENTES EN ZONAS GÉNCIAS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7AEEC00-4086-E5F4-E1D9-AFC30BCF0DDA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312577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224" r="40254"/>
          <a:stretch/>
        </p:blipFill>
        <p:spPr>
          <a:xfrm>
            <a:off x="-46165" y="1283682"/>
            <a:ext cx="6040151" cy="52949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548302"/>
            <a:ext cx="82606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33" b="1" i="1" dirty="0"/>
              <a:t>Alcamí J</a:t>
            </a:r>
            <a:endParaRPr lang="en-GB" sz="1333" b="1" i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47191C-A9A5-DC71-B03A-4CBF0369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1" y="37688"/>
            <a:ext cx="1620494" cy="72843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E1F2DDB-59D4-E57E-35CD-0F85FF716BB4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BC18A5B-BE2E-41FA-4898-7BF039AB0492}"/>
              </a:ext>
            </a:extLst>
          </p:cNvPr>
          <p:cNvCxnSpPr>
            <a:endCxn id="4" idx="3"/>
          </p:cNvCxnSpPr>
          <p:nvPr/>
        </p:nvCxnSpPr>
        <p:spPr>
          <a:xfrm>
            <a:off x="5993986" y="1459523"/>
            <a:ext cx="0" cy="247162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BDC247B-0072-337E-1C5E-B1158EA57A1A}"/>
              </a:ext>
            </a:extLst>
          </p:cNvPr>
          <p:cNvCxnSpPr>
            <a:cxnSpLocks/>
          </p:cNvCxnSpPr>
          <p:nvPr/>
        </p:nvCxnSpPr>
        <p:spPr>
          <a:xfrm>
            <a:off x="5993986" y="3724997"/>
            <a:ext cx="0" cy="267580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lecha abajo 10">
            <a:extLst>
              <a:ext uri="{FF2B5EF4-FFF2-40B4-BE49-F238E27FC236}">
                <a16:creationId xmlns:a16="http://schemas.microsoft.com/office/drawing/2014/main" id="{EEFFF930-F5E8-1508-A540-1764C60D867C}"/>
              </a:ext>
            </a:extLst>
          </p:cNvPr>
          <p:cNvSpPr/>
          <p:nvPr/>
        </p:nvSpPr>
        <p:spPr>
          <a:xfrm>
            <a:off x="6179656" y="3512943"/>
            <a:ext cx="844062" cy="7883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61EFC6-60C9-9AC6-5CE5-DE737B2A094E}"/>
              </a:ext>
            </a:extLst>
          </p:cNvPr>
          <p:cNvSpPr txBox="1"/>
          <p:nvPr/>
        </p:nvSpPr>
        <p:spPr>
          <a:xfrm>
            <a:off x="6298783" y="2993455"/>
            <a:ext cx="605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ATI</a:t>
            </a:r>
          </a:p>
        </p:txBody>
      </p:sp>
      <p:sp>
        <p:nvSpPr>
          <p:cNvPr id="13" name="Forma libre 12">
            <a:extLst>
              <a:ext uri="{FF2B5EF4-FFF2-40B4-BE49-F238E27FC236}">
                <a16:creationId xmlns:a16="http://schemas.microsoft.com/office/drawing/2014/main" id="{B37647F0-1D66-52C2-F868-0B176C64B48F}"/>
              </a:ext>
            </a:extLst>
          </p:cNvPr>
          <p:cNvSpPr/>
          <p:nvPr/>
        </p:nvSpPr>
        <p:spPr>
          <a:xfrm>
            <a:off x="6676554" y="4828903"/>
            <a:ext cx="5433344" cy="1288615"/>
          </a:xfrm>
          <a:custGeom>
            <a:avLst/>
            <a:gdLst>
              <a:gd name="connsiteX0" fmla="*/ 0 w 5433344"/>
              <a:gd name="connsiteY0" fmla="*/ 1456466 h 1584081"/>
              <a:gd name="connsiteX1" fmla="*/ 1406769 w 5433344"/>
              <a:gd name="connsiteY1" fmla="*/ 1456466 h 1584081"/>
              <a:gd name="connsiteX2" fmla="*/ 2110154 w 5433344"/>
              <a:gd name="connsiteY2" fmla="*/ 665159 h 1584081"/>
              <a:gd name="connsiteX3" fmla="*/ 2672862 w 5433344"/>
              <a:gd name="connsiteY3" fmla="*/ 155205 h 1584081"/>
              <a:gd name="connsiteX4" fmla="*/ 3851031 w 5433344"/>
              <a:gd name="connsiteY4" fmla="*/ 102451 h 1584081"/>
              <a:gd name="connsiteX5" fmla="*/ 4800600 w 5433344"/>
              <a:gd name="connsiteY5" fmla="*/ 1438882 h 1584081"/>
              <a:gd name="connsiteX6" fmla="*/ 5398477 w 5433344"/>
              <a:gd name="connsiteY6" fmla="*/ 1561974 h 1584081"/>
              <a:gd name="connsiteX7" fmla="*/ 5310554 w 5433344"/>
              <a:gd name="connsiteY7" fmla="*/ 1561974 h 1584081"/>
              <a:gd name="connsiteX0" fmla="*/ 0 w 5433344"/>
              <a:gd name="connsiteY0" fmla="*/ 1459323 h 1586938"/>
              <a:gd name="connsiteX1" fmla="*/ 1406769 w 5433344"/>
              <a:gd name="connsiteY1" fmla="*/ 1459323 h 1586938"/>
              <a:gd name="connsiteX2" fmla="*/ 2426677 w 5433344"/>
              <a:gd name="connsiteY2" fmla="*/ 738354 h 1586938"/>
              <a:gd name="connsiteX3" fmla="*/ 2672862 w 5433344"/>
              <a:gd name="connsiteY3" fmla="*/ 158062 h 1586938"/>
              <a:gd name="connsiteX4" fmla="*/ 3851031 w 5433344"/>
              <a:gd name="connsiteY4" fmla="*/ 105308 h 1586938"/>
              <a:gd name="connsiteX5" fmla="*/ 4800600 w 5433344"/>
              <a:gd name="connsiteY5" fmla="*/ 1441739 h 1586938"/>
              <a:gd name="connsiteX6" fmla="*/ 5398477 w 5433344"/>
              <a:gd name="connsiteY6" fmla="*/ 1564831 h 1586938"/>
              <a:gd name="connsiteX7" fmla="*/ 5310554 w 5433344"/>
              <a:gd name="connsiteY7" fmla="*/ 1564831 h 1586938"/>
              <a:gd name="connsiteX0" fmla="*/ 0 w 5433344"/>
              <a:gd name="connsiteY0" fmla="*/ 1411787 h 1539402"/>
              <a:gd name="connsiteX1" fmla="*/ 1406769 w 5433344"/>
              <a:gd name="connsiteY1" fmla="*/ 1411787 h 1539402"/>
              <a:gd name="connsiteX2" fmla="*/ 2426677 w 5433344"/>
              <a:gd name="connsiteY2" fmla="*/ 690818 h 1539402"/>
              <a:gd name="connsiteX3" fmla="*/ 3112477 w 5433344"/>
              <a:gd name="connsiteY3" fmla="*/ 286372 h 1539402"/>
              <a:gd name="connsiteX4" fmla="*/ 3851031 w 5433344"/>
              <a:gd name="connsiteY4" fmla="*/ 57772 h 1539402"/>
              <a:gd name="connsiteX5" fmla="*/ 4800600 w 5433344"/>
              <a:gd name="connsiteY5" fmla="*/ 1394203 h 1539402"/>
              <a:gd name="connsiteX6" fmla="*/ 5398477 w 5433344"/>
              <a:gd name="connsiteY6" fmla="*/ 1517295 h 1539402"/>
              <a:gd name="connsiteX7" fmla="*/ 5310554 w 5433344"/>
              <a:gd name="connsiteY7" fmla="*/ 1517295 h 1539402"/>
              <a:gd name="connsiteX0" fmla="*/ 0 w 5433344"/>
              <a:gd name="connsiteY0" fmla="*/ 1171263 h 1288615"/>
              <a:gd name="connsiteX1" fmla="*/ 1406769 w 5433344"/>
              <a:gd name="connsiteY1" fmla="*/ 1171263 h 1288615"/>
              <a:gd name="connsiteX2" fmla="*/ 2426677 w 5433344"/>
              <a:gd name="connsiteY2" fmla="*/ 450294 h 1288615"/>
              <a:gd name="connsiteX3" fmla="*/ 3112477 w 5433344"/>
              <a:gd name="connsiteY3" fmla="*/ 45848 h 1288615"/>
              <a:gd name="connsiteX4" fmla="*/ 3974123 w 5433344"/>
              <a:gd name="connsiteY4" fmla="*/ 133771 h 1288615"/>
              <a:gd name="connsiteX5" fmla="*/ 4800600 w 5433344"/>
              <a:gd name="connsiteY5" fmla="*/ 1153679 h 1288615"/>
              <a:gd name="connsiteX6" fmla="*/ 5398477 w 5433344"/>
              <a:gd name="connsiteY6" fmla="*/ 1276771 h 1288615"/>
              <a:gd name="connsiteX7" fmla="*/ 5310554 w 5433344"/>
              <a:gd name="connsiteY7" fmla="*/ 1276771 h 128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33344" h="1288615">
                <a:moveTo>
                  <a:pt x="0" y="1171263"/>
                </a:moveTo>
                <a:cubicBezTo>
                  <a:pt x="527538" y="1237205"/>
                  <a:pt x="1002323" y="1291424"/>
                  <a:pt x="1406769" y="1171263"/>
                </a:cubicBezTo>
                <a:cubicBezTo>
                  <a:pt x="1811215" y="1051102"/>
                  <a:pt x="2142392" y="637863"/>
                  <a:pt x="2426677" y="450294"/>
                </a:cubicBezTo>
                <a:cubicBezTo>
                  <a:pt x="2710962" y="262725"/>
                  <a:pt x="2854569" y="98602"/>
                  <a:pt x="3112477" y="45848"/>
                </a:cubicBezTo>
                <a:cubicBezTo>
                  <a:pt x="3370385" y="-6906"/>
                  <a:pt x="3692769" y="-50867"/>
                  <a:pt x="3974123" y="133771"/>
                </a:cubicBezTo>
                <a:cubicBezTo>
                  <a:pt x="4255477" y="318409"/>
                  <a:pt x="4563208" y="963179"/>
                  <a:pt x="4800600" y="1153679"/>
                </a:cubicBezTo>
                <a:cubicBezTo>
                  <a:pt x="5037992" y="1344179"/>
                  <a:pt x="5313485" y="1256256"/>
                  <a:pt x="5398477" y="1276771"/>
                </a:cubicBezTo>
                <a:cubicBezTo>
                  <a:pt x="5483469" y="1297286"/>
                  <a:pt x="5397011" y="1287028"/>
                  <a:pt x="5310554" y="1276771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abajo 13">
            <a:extLst>
              <a:ext uri="{FF2B5EF4-FFF2-40B4-BE49-F238E27FC236}">
                <a16:creationId xmlns:a16="http://schemas.microsoft.com/office/drawing/2014/main" id="{65ED9C0E-E2E7-9F1B-3DB2-2B29D8DA9C09}"/>
              </a:ext>
            </a:extLst>
          </p:cNvPr>
          <p:cNvSpPr/>
          <p:nvPr/>
        </p:nvSpPr>
        <p:spPr>
          <a:xfrm>
            <a:off x="9944893" y="3429000"/>
            <a:ext cx="844062" cy="78836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C00000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F64932D-ECE4-C02C-077E-00F3D56D4452}"/>
              </a:ext>
            </a:extLst>
          </p:cNvPr>
          <p:cNvSpPr txBox="1"/>
          <p:nvPr/>
        </p:nvSpPr>
        <p:spPr>
          <a:xfrm>
            <a:off x="10006249" y="3013520"/>
            <a:ext cx="721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ART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F461175-A598-7B5F-F7F9-A6312E33F12A}"/>
              </a:ext>
            </a:extLst>
          </p:cNvPr>
          <p:cNvCxnSpPr>
            <a:cxnSpLocks/>
          </p:cNvCxnSpPr>
          <p:nvPr/>
        </p:nvCxnSpPr>
        <p:spPr>
          <a:xfrm>
            <a:off x="6005317" y="6383214"/>
            <a:ext cx="6104581" cy="17585"/>
          </a:xfrm>
          <a:prstGeom prst="line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0723ADB4-F964-DA98-C19D-30A3478C2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390" y="803964"/>
            <a:ext cx="4597400" cy="7874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7D948C2-4700-F03E-5CEA-483B9CC94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8807" y="861390"/>
            <a:ext cx="1153193" cy="133770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1388F4-9A3C-70C6-CA50-E4BFA6610830}"/>
              </a:ext>
            </a:extLst>
          </p:cNvPr>
          <p:cNvSpPr txBox="1"/>
          <p:nvPr/>
        </p:nvSpPr>
        <p:spPr>
          <a:xfrm>
            <a:off x="6022902" y="2298086"/>
            <a:ext cx="5275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¿Qué influye en el tiempo hasta el rebote viral?</a:t>
            </a:r>
          </a:p>
          <a:p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¿Se recuperan los niveles de reservorio pre-ATI?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6FF7E4C-6603-70A0-CB64-149D39EEB652}"/>
              </a:ext>
            </a:extLst>
          </p:cNvPr>
          <p:cNvSpPr txBox="1"/>
          <p:nvPr/>
        </p:nvSpPr>
        <p:spPr>
          <a:xfrm>
            <a:off x="6191851" y="1725407"/>
            <a:ext cx="441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>
                <a:latin typeface="Calibri" panose="020F0502020204030204" pitchFamily="34" charset="0"/>
                <a:cs typeface="Calibri" panose="020F0502020204030204" pitchFamily="34" charset="0"/>
              </a:rPr>
              <a:t>EL ATI GENERA CAMBIOS EN EL RESERVORIO</a:t>
            </a:r>
          </a:p>
        </p:txBody>
      </p:sp>
      <p:sp>
        <p:nvSpPr>
          <p:cNvPr id="24" name="Forma libre 23">
            <a:extLst>
              <a:ext uri="{FF2B5EF4-FFF2-40B4-BE49-F238E27FC236}">
                <a16:creationId xmlns:a16="http://schemas.microsoft.com/office/drawing/2014/main" id="{51D699C8-9C75-7A2A-87AF-DD0615B00770}"/>
              </a:ext>
            </a:extLst>
          </p:cNvPr>
          <p:cNvSpPr/>
          <p:nvPr/>
        </p:nvSpPr>
        <p:spPr>
          <a:xfrm>
            <a:off x="6191851" y="4522889"/>
            <a:ext cx="5203709" cy="1645401"/>
          </a:xfrm>
          <a:custGeom>
            <a:avLst/>
            <a:gdLst>
              <a:gd name="connsiteX0" fmla="*/ 0 w 5433344"/>
              <a:gd name="connsiteY0" fmla="*/ 1456466 h 1584081"/>
              <a:gd name="connsiteX1" fmla="*/ 1406769 w 5433344"/>
              <a:gd name="connsiteY1" fmla="*/ 1456466 h 1584081"/>
              <a:gd name="connsiteX2" fmla="*/ 2110154 w 5433344"/>
              <a:gd name="connsiteY2" fmla="*/ 665159 h 1584081"/>
              <a:gd name="connsiteX3" fmla="*/ 2672862 w 5433344"/>
              <a:gd name="connsiteY3" fmla="*/ 155205 h 1584081"/>
              <a:gd name="connsiteX4" fmla="*/ 3851031 w 5433344"/>
              <a:gd name="connsiteY4" fmla="*/ 102451 h 1584081"/>
              <a:gd name="connsiteX5" fmla="*/ 4800600 w 5433344"/>
              <a:gd name="connsiteY5" fmla="*/ 1438882 h 1584081"/>
              <a:gd name="connsiteX6" fmla="*/ 5398477 w 5433344"/>
              <a:gd name="connsiteY6" fmla="*/ 1561974 h 1584081"/>
              <a:gd name="connsiteX7" fmla="*/ 5310554 w 5433344"/>
              <a:gd name="connsiteY7" fmla="*/ 1561974 h 1584081"/>
              <a:gd name="connsiteX0" fmla="*/ 0 w 5405027"/>
              <a:gd name="connsiteY0" fmla="*/ 1456466 h 1584081"/>
              <a:gd name="connsiteX1" fmla="*/ 1406769 w 5405027"/>
              <a:gd name="connsiteY1" fmla="*/ 1456466 h 1584081"/>
              <a:gd name="connsiteX2" fmla="*/ 2110154 w 5405027"/>
              <a:gd name="connsiteY2" fmla="*/ 665159 h 1584081"/>
              <a:gd name="connsiteX3" fmla="*/ 2672862 w 5405027"/>
              <a:gd name="connsiteY3" fmla="*/ 155205 h 1584081"/>
              <a:gd name="connsiteX4" fmla="*/ 3851031 w 5405027"/>
              <a:gd name="connsiteY4" fmla="*/ 102451 h 1584081"/>
              <a:gd name="connsiteX5" fmla="*/ 4800600 w 5405027"/>
              <a:gd name="connsiteY5" fmla="*/ 1438882 h 1584081"/>
              <a:gd name="connsiteX6" fmla="*/ 5398477 w 5405027"/>
              <a:gd name="connsiteY6" fmla="*/ 1561974 h 1584081"/>
              <a:gd name="connsiteX7" fmla="*/ 4628362 w 5405027"/>
              <a:gd name="connsiteY7" fmla="*/ 32113 h 1584081"/>
              <a:gd name="connsiteX0" fmla="*/ 0 w 5405027"/>
              <a:gd name="connsiteY0" fmla="*/ 1424353 h 1530064"/>
              <a:gd name="connsiteX1" fmla="*/ 1406769 w 5405027"/>
              <a:gd name="connsiteY1" fmla="*/ 1424353 h 1530064"/>
              <a:gd name="connsiteX2" fmla="*/ 2110154 w 5405027"/>
              <a:gd name="connsiteY2" fmla="*/ 633046 h 1530064"/>
              <a:gd name="connsiteX3" fmla="*/ 2672862 w 5405027"/>
              <a:gd name="connsiteY3" fmla="*/ 123092 h 1530064"/>
              <a:gd name="connsiteX4" fmla="*/ 3851031 w 5405027"/>
              <a:gd name="connsiteY4" fmla="*/ 70338 h 1530064"/>
              <a:gd name="connsiteX5" fmla="*/ 4516353 w 5405027"/>
              <a:gd name="connsiteY5" fmla="*/ 246185 h 1530064"/>
              <a:gd name="connsiteX6" fmla="*/ 5398477 w 5405027"/>
              <a:gd name="connsiteY6" fmla="*/ 1529861 h 1530064"/>
              <a:gd name="connsiteX7" fmla="*/ 4628362 w 5405027"/>
              <a:gd name="connsiteY7" fmla="*/ 0 h 1530064"/>
              <a:gd name="connsiteX0" fmla="*/ 0 w 4644592"/>
              <a:gd name="connsiteY0" fmla="*/ 1424353 h 1500496"/>
              <a:gd name="connsiteX1" fmla="*/ 1406769 w 4644592"/>
              <a:gd name="connsiteY1" fmla="*/ 1424353 h 1500496"/>
              <a:gd name="connsiteX2" fmla="*/ 2110154 w 4644592"/>
              <a:gd name="connsiteY2" fmla="*/ 633046 h 1500496"/>
              <a:gd name="connsiteX3" fmla="*/ 2672862 w 4644592"/>
              <a:gd name="connsiteY3" fmla="*/ 123092 h 1500496"/>
              <a:gd name="connsiteX4" fmla="*/ 3851031 w 4644592"/>
              <a:gd name="connsiteY4" fmla="*/ 70338 h 1500496"/>
              <a:gd name="connsiteX5" fmla="*/ 4516353 w 4644592"/>
              <a:gd name="connsiteY5" fmla="*/ 246185 h 1500496"/>
              <a:gd name="connsiteX6" fmla="*/ 4346763 w 4644592"/>
              <a:gd name="connsiteY6" fmla="*/ 70338 h 1500496"/>
              <a:gd name="connsiteX7" fmla="*/ 4628362 w 4644592"/>
              <a:gd name="connsiteY7" fmla="*/ 0 h 1500496"/>
              <a:gd name="connsiteX0" fmla="*/ 0 w 7671462"/>
              <a:gd name="connsiteY0" fmla="*/ 1371398 h 1447541"/>
              <a:gd name="connsiteX1" fmla="*/ 1406769 w 7671462"/>
              <a:gd name="connsiteY1" fmla="*/ 1371398 h 1447541"/>
              <a:gd name="connsiteX2" fmla="*/ 2110154 w 7671462"/>
              <a:gd name="connsiteY2" fmla="*/ 580091 h 1447541"/>
              <a:gd name="connsiteX3" fmla="*/ 2672862 w 7671462"/>
              <a:gd name="connsiteY3" fmla="*/ 70137 h 1447541"/>
              <a:gd name="connsiteX4" fmla="*/ 3851031 w 7671462"/>
              <a:gd name="connsiteY4" fmla="*/ 17383 h 1447541"/>
              <a:gd name="connsiteX5" fmla="*/ 4516353 w 7671462"/>
              <a:gd name="connsiteY5" fmla="*/ 193230 h 1447541"/>
              <a:gd name="connsiteX6" fmla="*/ 4346763 w 7671462"/>
              <a:gd name="connsiteY6" fmla="*/ 17383 h 1447541"/>
              <a:gd name="connsiteX7" fmla="*/ 7669805 w 7671462"/>
              <a:gd name="connsiteY7" fmla="*/ 52553 h 1447541"/>
              <a:gd name="connsiteX0" fmla="*/ 0 w 7672071"/>
              <a:gd name="connsiteY0" fmla="*/ 1371398 h 1447541"/>
              <a:gd name="connsiteX1" fmla="*/ 1406769 w 7672071"/>
              <a:gd name="connsiteY1" fmla="*/ 1371398 h 1447541"/>
              <a:gd name="connsiteX2" fmla="*/ 2110154 w 7672071"/>
              <a:gd name="connsiteY2" fmla="*/ 580091 h 1447541"/>
              <a:gd name="connsiteX3" fmla="*/ 2672862 w 7672071"/>
              <a:gd name="connsiteY3" fmla="*/ 70137 h 1447541"/>
              <a:gd name="connsiteX4" fmla="*/ 3851031 w 7672071"/>
              <a:gd name="connsiteY4" fmla="*/ 17383 h 1447541"/>
              <a:gd name="connsiteX5" fmla="*/ 4516353 w 7672071"/>
              <a:gd name="connsiteY5" fmla="*/ 193230 h 1447541"/>
              <a:gd name="connsiteX6" fmla="*/ 5256355 w 7672071"/>
              <a:gd name="connsiteY6" fmla="*/ 34968 h 1447541"/>
              <a:gd name="connsiteX7" fmla="*/ 7669805 w 7672071"/>
              <a:gd name="connsiteY7" fmla="*/ 52553 h 1447541"/>
              <a:gd name="connsiteX0" fmla="*/ 0 w 7672071"/>
              <a:gd name="connsiteY0" fmla="*/ 1359520 h 1435663"/>
              <a:gd name="connsiteX1" fmla="*/ 1406769 w 7672071"/>
              <a:gd name="connsiteY1" fmla="*/ 1359520 h 1435663"/>
              <a:gd name="connsiteX2" fmla="*/ 2110154 w 7672071"/>
              <a:gd name="connsiteY2" fmla="*/ 568213 h 1435663"/>
              <a:gd name="connsiteX3" fmla="*/ 2672862 w 7672071"/>
              <a:gd name="connsiteY3" fmla="*/ 58259 h 1435663"/>
              <a:gd name="connsiteX4" fmla="*/ 3851031 w 7672071"/>
              <a:gd name="connsiteY4" fmla="*/ 5505 h 1435663"/>
              <a:gd name="connsiteX5" fmla="*/ 4573203 w 7672071"/>
              <a:gd name="connsiteY5" fmla="*/ 5506 h 1435663"/>
              <a:gd name="connsiteX6" fmla="*/ 5256355 w 7672071"/>
              <a:gd name="connsiteY6" fmla="*/ 23090 h 1435663"/>
              <a:gd name="connsiteX7" fmla="*/ 7669805 w 7672071"/>
              <a:gd name="connsiteY7" fmla="*/ 40675 h 1435663"/>
              <a:gd name="connsiteX0" fmla="*/ 0 w 7956085"/>
              <a:gd name="connsiteY0" fmla="*/ 1359520 h 1435663"/>
              <a:gd name="connsiteX1" fmla="*/ 1406769 w 7956085"/>
              <a:gd name="connsiteY1" fmla="*/ 1359520 h 1435663"/>
              <a:gd name="connsiteX2" fmla="*/ 2110154 w 7956085"/>
              <a:gd name="connsiteY2" fmla="*/ 568213 h 1435663"/>
              <a:gd name="connsiteX3" fmla="*/ 2672862 w 7956085"/>
              <a:gd name="connsiteY3" fmla="*/ 58259 h 1435663"/>
              <a:gd name="connsiteX4" fmla="*/ 3851031 w 7956085"/>
              <a:gd name="connsiteY4" fmla="*/ 5505 h 1435663"/>
              <a:gd name="connsiteX5" fmla="*/ 4573203 w 7956085"/>
              <a:gd name="connsiteY5" fmla="*/ 5506 h 1435663"/>
              <a:gd name="connsiteX6" fmla="*/ 5256355 w 7956085"/>
              <a:gd name="connsiteY6" fmla="*/ 23090 h 1435663"/>
              <a:gd name="connsiteX7" fmla="*/ 7954052 w 7956085"/>
              <a:gd name="connsiteY7" fmla="*/ 7401 h 1435663"/>
              <a:gd name="connsiteX0" fmla="*/ 0 w 8012895"/>
              <a:gd name="connsiteY0" fmla="*/ 1359520 h 1435663"/>
              <a:gd name="connsiteX1" fmla="*/ 1406769 w 8012895"/>
              <a:gd name="connsiteY1" fmla="*/ 1359520 h 1435663"/>
              <a:gd name="connsiteX2" fmla="*/ 2110154 w 8012895"/>
              <a:gd name="connsiteY2" fmla="*/ 568213 h 1435663"/>
              <a:gd name="connsiteX3" fmla="*/ 2672862 w 8012895"/>
              <a:gd name="connsiteY3" fmla="*/ 58259 h 1435663"/>
              <a:gd name="connsiteX4" fmla="*/ 3851031 w 8012895"/>
              <a:gd name="connsiteY4" fmla="*/ 5505 h 1435663"/>
              <a:gd name="connsiteX5" fmla="*/ 4573203 w 8012895"/>
              <a:gd name="connsiteY5" fmla="*/ 5506 h 1435663"/>
              <a:gd name="connsiteX6" fmla="*/ 5256355 w 8012895"/>
              <a:gd name="connsiteY6" fmla="*/ 23090 h 1435663"/>
              <a:gd name="connsiteX7" fmla="*/ 8010904 w 8012895"/>
              <a:gd name="connsiteY7" fmla="*/ 123861 h 1435663"/>
              <a:gd name="connsiteX0" fmla="*/ 0 w 8014245"/>
              <a:gd name="connsiteY0" fmla="*/ 1361557 h 1437700"/>
              <a:gd name="connsiteX1" fmla="*/ 1406769 w 8014245"/>
              <a:gd name="connsiteY1" fmla="*/ 1361557 h 1437700"/>
              <a:gd name="connsiteX2" fmla="*/ 2110154 w 8014245"/>
              <a:gd name="connsiteY2" fmla="*/ 570250 h 1437700"/>
              <a:gd name="connsiteX3" fmla="*/ 2672862 w 8014245"/>
              <a:gd name="connsiteY3" fmla="*/ 60296 h 1437700"/>
              <a:gd name="connsiteX4" fmla="*/ 3851031 w 8014245"/>
              <a:gd name="connsiteY4" fmla="*/ 7542 h 1437700"/>
              <a:gd name="connsiteX5" fmla="*/ 4573203 w 8014245"/>
              <a:gd name="connsiteY5" fmla="*/ 7543 h 1437700"/>
              <a:gd name="connsiteX6" fmla="*/ 6393342 w 8014245"/>
              <a:gd name="connsiteY6" fmla="*/ 75039 h 1437700"/>
              <a:gd name="connsiteX7" fmla="*/ 8010904 w 8014245"/>
              <a:gd name="connsiteY7" fmla="*/ 125898 h 1437700"/>
              <a:gd name="connsiteX0" fmla="*/ 0 w 7985876"/>
              <a:gd name="connsiteY0" fmla="*/ 1361557 h 1437700"/>
              <a:gd name="connsiteX1" fmla="*/ 1406769 w 7985876"/>
              <a:gd name="connsiteY1" fmla="*/ 1361557 h 1437700"/>
              <a:gd name="connsiteX2" fmla="*/ 2110154 w 7985876"/>
              <a:gd name="connsiteY2" fmla="*/ 570250 h 1437700"/>
              <a:gd name="connsiteX3" fmla="*/ 2672862 w 7985876"/>
              <a:gd name="connsiteY3" fmla="*/ 60296 h 1437700"/>
              <a:gd name="connsiteX4" fmla="*/ 3851031 w 7985876"/>
              <a:gd name="connsiteY4" fmla="*/ 7542 h 1437700"/>
              <a:gd name="connsiteX5" fmla="*/ 4573203 w 7985876"/>
              <a:gd name="connsiteY5" fmla="*/ 7543 h 1437700"/>
              <a:gd name="connsiteX6" fmla="*/ 6393342 w 7985876"/>
              <a:gd name="connsiteY6" fmla="*/ 75039 h 1437700"/>
              <a:gd name="connsiteX7" fmla="*/ 7982478 w 7985876"/>
              <a:gd name="connsiteY7" fmla="*/ 1323770 h 1437700"/>
              <a:gd name="connsiteX0" fmla="*/ 0 w 8411551"/>
              <a:gd name="connsiteY0" fmla="*/ 1361557 h 1556743"/>
              <a:gd name="connsiteX1" fmla="*/ 1406769 w 8411551"/>
              <a:gd name="connsiteY1" fmla="*/ 1361557 h 1556743"/>
              <a:gd name="connsiteX2" fmla="*/ 2110154 w 8411551"/>
              <a:gd name="connsiteY2" fmla="*/ 570250 h 1556743"/>
              <a:gd name="connsiteX3" fmla="*/ 2672862 w 8411551"/>
              <a:gd name="connsiteY3" fmla="*/ 60296 h 1556743"/>
              <a:gd name="connsiteX4" fmla="*/ 3851031 w 8411551"/>
              <a:gd name="connsiteY4" fmla="*/ 7542 h 1556743"/>
              <a:gd name="connsiteX5" fmla="*/ 4573203 w 8411551"/>
              <a:gd name="connsiteY5" fmla="*/ 7543 h 1556743"/>
              <a:gd name="connsiteX6" fmla="*/ 6393342 w 8411551"/>
              <a:gd name="connsiteY6" fmla="*/ 75039 h 1556743"/>
              <a:gd name="connsiteX7" fmla="*/ 8408850 w 8411551"/>
              <a:gd name="connsiteY7" fmla="*/ 1556690 h 155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11551" h="1556743">
                <a:moveTo>
                  <a:pt x="0" y="1361557"/>
                </a:moveTo>
                <a:cubicBezTo>
                  <a:pt x="527538" y="1427499"/>
                  <a:pt x="1055077" y="1493441"/>
                  <a:pt x="1406769" y="1361557"/>
                </a:cubicBezTo>
                <a:cubicBezTo>
                  <a:pt x="1758461" y="1229673"/>
                  <a:pt x="1899139" y="787127"/>
                  <a:pt x="2110154" y="570250"/>
                </a:cubicBezTo>
                <a:cubicBezTo>
                  <a:pt x="2321170" y="353373"/>
                  <a:pt x="2382716" y="154081"/>
                  <a:pt x="2672862" y="60296"/>
                </a:cubicBezTo>
                <a:cubicBezTo>
                  <a:pt x="2963008" y="-33489"/>
                  <a:pt x="3534308" y="16334"/>
                  <a:pt x="3851031" y="7542"/>
                </a:cubicBezTo>
                <a:cubicBezTo>
                  <a:pt x="4167754" y="-1250"/>
                  <a:pt x="4149485" y="-3706"/>
                  <a:pt x="4573203" y="7543"/>
                </a:cubicBezTo>
                <a:cubicBezTo>
                  <a:pt x="4996921" y="18792"/>
                  <a:pt x="6308350" y="54524"/>
                  <a:pt x="6393342" y="75039"/>
                </a:cubicBezTo>
                <a:cubicBezTo>
                  <a:pt x="6478334" y="95554"/>
                  <a:pt x="8495307" y="1566947"/>
                  <a:pt x="8408850" y="155669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Forma libre 24">
            <a:extLst>
              <a:ext uri="{FF2B5EF4-FFF2-40B4-BE49-F238E27FC236}">
                <a16:creationId xmlns:a16="http://schemas.microsoft.com/office/drawing/2014/main" id="{DA7B8D68-0567-E739-BA6D-592E78048CBE}"/>
              </a:ext>
            </a:extLst>
          </p:cNvPr>
          <p:cNvSpPr/>
          <p:nvPr/>
        </p:nvSpPr>
        <p:spPr>
          <a:xfrm>
            <a:off x="6022902" y="4186661"/>
            <a:ext cx="5336056" cy="1981629"/>
          </a:xfrm>
          <a:custGeom>
            <a:avLst/>
            <a:gdLst>
              <a:gd name="connsiteX0" fmla="*/ 0 w 5433344"/>
              <a:gd name="connsiteY0" fmla="*/ 1456466 h 1584081"/>
              <a:gd name="connsiteX1" fmla="*/ 1406769 w 5433344"/>
              <a:gd name="connsiteY1" fmla="*/ 1456466 h 1584081"/>
              <a:gd name="connsiteX2" fmla="*/ 2110154 w 5433344"/>
              <a:gd name="connsiteY2" fmla="*/ 665159 h 1584081"/>
              <a:gd name="connsiteX3" fmla="*/ 2672862 w 5433344"/>
              <a:gd name="connsiteY3" fmla="*/ 155205 h 1584081"/>
              <a:gd name="connsiteX4" fmla="*/ 3851031 w 5433344"/>
              <a:gd name="connsiteY4" fmla="*/ 102451 h 1584081"/>
              <a:gd name="connsiteX5" fmla="*/ 4800600 w 5433344"/>
              <a:gd name="connsiteY5" fmla="*/ 1438882 h 1584081"/>
              <a:gd name="connsiteX6" fmla="*/ 5398477 w 5433344"/>
              <a:gd name="connsiteY6" fmla="*/ 1561974 h 1584081"/>
              <a:gd name="connsiteX7" fmla="*/ 5310554 w 5433344"/>
              <a:gd name="connsiteY7" fmla="*/ 1561974 h 1584081"/>
              <a:gd name="connsiteX0" fmla="*/ 0 w 5405027"/>
              <a:gd name="connsiteY0" fmla="*/ 1456466 h 1584081"/>
              <a:gd name="connsiteX1" fmla="*/ 1406769 w 5405027"/>
              <a:gd name="connsiteY1" fmla="*/ 1456466 h 1584081"/>
              <a:gd name="connsiteX2" fmla="*/ 2110154 w 5405027"/>
              <a:gd name="connsiteY2" fmla="*/ 665159 h 1584081"/>
              <a:gd name="connsiteX3" fmla="*/ 2672862 w 5405027"/>
              <a:gd name="connsiteY3" fmla="*/ 155205 h 1584081"/>
              <a:gd name="connsiteX4" fmla="*/ 3851031 w 5405027"/>
              <a:gd name="connsiteY4" fmla="*/ 102451 h 1584081"/>
              <a:gd name="connsiteX5" fmla="*/ 4800600 w 5405027"/>
              <a:gd name="connsiteY5" fmla="*/ 1438882 h 1584081"/>
              <a:gd name="connsiteX6" fmla="*/ 5398477 w 5405027"/>
              <a:gd name="connsiteY6" fmla="*/ 1561974 h 1584081"/>
              <a:gd name="connsiteX7" fmla="*/ 4628362 w 5405027"/>
              <a:gd name="connsiteY7" fmla="*/ 32113 h 1584081"/>
              <a:gd name="connsiteX0" fmla="*/ 0 w 5405027"/>
              <a:gd name="connsiteY0" fmla="*/ 1424353 h 1530064"/>
              <a:gd name="connsiteX1" fmla="*/ 1406769 w 5405027"/>
              <a:gd name="connsiteY1" fmla="*/ 1424353 h 1530064"/>
              <a:gd name="connsiteX2" fmla="*/ 2110154 w 5405027"/>
              <a:gd name="connsiteY2" fmla="*/ 633046 h 1530064"/>
              <a:gd name="connsiteX3" fmla="*/ 2672862 w 5405027"/>
              <a:gd name="connsiteY3" fmla="*/ 123092 h 1530064"/>
              <a:gd name="connsiteX4" fmla="*/ 3851031 w 5405027"/>
              <a:gd name="connsiteY4" fmla="*/ 70338 h 1530064"/>
              <a:gd name="connsiteX5" fmla="*/ 4516353 w 5405027"/>
              <a:gd name="connsiteY5" fmla="*/ 246185 h 1530064"/>
              <a:gd name="connsiteX6" fmla="*/ 5398477 w 5405027"/>
              <a:gd name="connsiteY6" fmla="*/ 1529861 h 1530064"/>
              <a:gd name="connsiteX7" fmla="*/ 4628362 w 5405027"/>
              <a:gd name="connsiteY7" fmla="*/ 0 h 1530064"/>
              <a:gd name="connsiteX0" fmla="*/ 0 w 4644592"/>
              <a:gd name="connsiteY0" fmla="*/ 1424353 h 1500496"/>
              <a:gd name="connsiteX1" fmla="*/ 1406769 w 4644592"/>
              <a:gd name="connsiteY1" fmla="*/ 1424353 h 1500496"/>
              <a:gd name="connsiteX2" fmla="*/ 2110154 w 4644592"/>
              <a:gd name="connsiteY2" fmla="*/ 633046 h 1500496"/>
              <a:gd name="connsiteX3" fmla="*/ 2672862 w 4644592"/>
              <a:gd name="connsiteY3" fmla="*/ 123092 h 1500496"/>
              <a:gd name="connsiteX4" fmla="*/ 3851031 w 4644592"/>
              <a:gd name="connsiteY4" fmla="*/ 70338 h 1500496"/>
              <a:gd name="connsiteX5" fmla="*/ 4516353 w 4644592"/>
              <a:gd name="connsiteY5" fmla="*/ 246185 h 1500496"/>
              <a:gd name="connsiteX6" fmla="*/ 4346763 w 4644592"/>
              <a:gd name="connsiteY6" fmla="*/ 70338 h 1500496"/>
              <a:gd name="connsiteX7" fmla="*/ 4628362 w 4644592"/>
              <a:gd name="connsiteY7" fmla="*/ 0 h 1500496"/>
              <a:gd name="connsiteX0" fmla="*/ 0 w 7671462"/>
              <a:gd name="connsiteY0" fmla="*/ 1371398 h 1447541"/>
              <a:gd name="connsiteX1" fmla="*/ 1406769 w 7671462"/>
              <a:gd name="connsiteY1" fmla="*/ 1371398 h 1447541"/>
              <a:gd name="connsiteX2" fmla="*/ 2110154 w 7671462"/>
              <a:gd name="connsiteY2" fmla="*/ 580091 h 1447541"/>
              <a:gd name="connsiteX3" fmla="*/ 2672862 w 7671462"/>
              <a:gd name="connsiteY3" fmla="*/ 70137 h 1447541"/>
              <a:gd name="connsiteX4" fmla="*/ 3851031 w 7671462"/>
              <a:gd name="connsiteY4" fmla="*/ 17383 h 1447541"/>
              <a:gd name="connsiteX5" fmla="*/ 4516353 w 7671462"/>
              <a:gd name="connsiteY5" fmla="*/ 193230 h 1447541"/>
              <a:gd name="connsiteX6" fmla="*/ 4346763 w 7671462"/>
              <a:gd name="connsiteY6" fmla="*/ 17383 h 1447541"/>
              <a:gd name="connsiteX7" fmla="*/ 7669805 w 7671462"/>
              <a:gd name="connsiteY7" fmla="*/ 52553 h 1447541"/>
              <a:gd name="connsiteX0" fmla="*/ 0 w 7672071"/>
              <a:gd name="connsiteY0" fmla="*/ 1371398 h 1447541"/>
              <a:gd name="connsiteX1" fmla="*/ 1406769 w 7672071"/>
              <a:gd name="connsiteY1" fmla="*/ 1371398 h 1447541"/>
              <a:gd name="connsiteX2" fmla="*/ 2110154 w 7672071"/>
              <a:gd name="connsiteY2" fmla="*/ 580091 h 1447541"/>
              <a:gd name="connsiteX3" fmla="*/ 2672862 w 7672071"/>
              <a:gd name="connsiteY3" fmla="*/ 70137 h 1447541"/>
              <a:gd name="connsiteX4" fmla="*/ 3851031 w 7672071"/>
              <a:gd name="connsiteY4" fmla="*/ 17383 h 1447541"/>
              <a:gd name="connsiteX5" fmla="*/ 4516353 w 7672071"/>
              <a:gd name="connsiteY5" fmla="*/ 193230 h 1447541"/>
              <a:gd name="connsiteX6" fmla="*/ 5256355 w 7672071"/>
              <a:gd name="connsiteY6" fmla="*/ 34968 h 1447541"/>
              <a:gd name="connsiteX7" fmla="*/ 7669805 w 7672071"/>
              <a:gd name="connsiteY7" fmla="*/ 52553 h 1447541"/>
              <a:gd name="connsiteX0" fmla="*/ 0 w 7672071"/>
              <a:gd name="connsiteY0" fmla="*/ 1359520 h 1435663"/>
              <a:gd name="connsiteX1" fmla="*/ 1406769 w 7672071"/>
              <a:gd name="connsiteY1" fmla="*/ 1359520 h 1435663"/>
              <a:gd name="connsiteX2" fmla="*/ 2110154 w 7672071"/>
              <a:gd name="connsiteY2" fmla="*/ 568213 h 1435663"/>
              <a:gd name="connsiteX3" fmla="*/ 2672862 w 7672071"/>
              <a:gd name="connsiteY3" fmla="*/ 58259 h 1435663"/>
              <a:gd name="connsiteX4" fmla="*/ 3851031 w 7672071"/>
              <a:gd name="connsiteY4" fmla="*/ 5505 h 1435663"/>
              <a:gd name="connsiteX5" fmla="*/ 4573203 w 7672071"/>
              <a:gd name="connsiteY5" fmla="*/ 5506 h 1435663"/>
              <a:gd name="connsiteX6" fmla="*/ 5256355 w 7672071"/>
              <a:gd name="connsiteY6" fmla="*/ 23090 h 1435663"/>
              <a:gd name="connsiteX7" fmla="*/ 7669805 w 7672071"/>
              <a:gd name="connsiteY7" fmla="*/ 40675 h 1435663"/>
              <a:gd name="connsiteX0" fmla="*/ 0 w 7956085"/>
              <a:gd name="connsiteY0" fmla="*/ 1359520 h 1435663"/>
              <a:gd name="connsiteX1" fmla="*/ 1406769 w 7956085"/>
              <a:gd name="connsiteY1" fmla="*/ 1359520 h 1435663"/>
              <a:gd name="connsiteX2" fmla="*/ 2110154 w 7956085"/>
              <a:gd name="connsiteY2" fmla="*/ 568213 h 1435663"/>
              <a:gd name="connsiteX3" fmla="*/ 2672862 w 7956085"/>
              <a:gd name="connsiteY3" fmla="*/ 58259 h 1435663"/>
              <a:gd name="connsiteX4" fmla="*/ 3851031 w 7956085"/>
              <a:gd name="connsiteY4" fmla="*/ 5505 h 1435663"/>
              <a:gd name="connsiteX5" fmla="*/ 4573203 w 7956085"/>
              <a:gd name="connsiteY5" fmla="*/ 5506 h 1435663"/>
              <a:gd name="connsiteX6" fmla="*/ 5256355 w 7956085"/>
              <a:gd name="connsiteY6" fmla="*/ 23090 h 1435663"/>
              <a:gd name="connsiteX7" fmla="*/ 7954052 w 7956085"/>
              <a:gd name="connsiteY7" fmla="*/ 7401 h 1435663"/>
              <a:gd name="connsiteX0" fmla="*/ 0 w 8012895"/>
              <a:gd name="connsiteY0" fmla="*/ 1359520 h 1435663"/>
              <a:gd name="connsiteX1" fmla="*/ 1406769 w 8012895"/>
              <a:gd name="connsiteY1" fmla="*/ 1359520 h 1435663"/>
              <a:gd name="connsiteX2" fmla="*/ 2110154 w 8012895"/>
              <a:gd name="connsiteY2" fmla="*/ 568213 h 1435663"/>
              <a:gd name="connsiteX3" fmla="*/ 2672862 w 8012895"/>
              <a:gd name="connsiteY3" fmla="*/ 58259 h 1435663"/>
              <a:gd name="connsiteX4" fmla="*/ 3851031 w 8012895"/>
              <a:gd name="connsiteY4" fmla="*/ 5505 h 1435663"/>
              <a:gd name="connsiteX5" fmla="*/ 4573203 w 8012895"/>
              <a:gd name="connsiteY5" fmla="*/ 5506 h 1435663"/>
              <a:gd name="connsiteX6" fmla="*/ 5256355 w 8012895"/>
              <a:gd name="connsiteY6" fmla="*/ 23090 h 1435663"/>
              <a:gd name="connsiteX7" fmla="*/ 8010904 w 8012895"/>
              <a:gd name="connsiteY7" fmla="*/ 123861 h 1435663"/>
              <a:gd name="connsiteX0" fmla="*/ 0 w 8014245"/>
              <a:gd name="connsiteY0" fmla="*/ 1361557 h 1437700"/>
              <a:gd name="connsiteX1" fmla="*/ 1406769 w 8014245"/>
              <a:gd name="connsiteY1" fmla="*/ 1361557 h 1437700"/>
              <a:gd name="connsiteX2" fmla="*/ 2110154 w 8014245"/>
              <a:gd name="connsiteY2" fmla="*/ 570250 h 1437700"/>
              <a:gd name="connsiteX3" fmla="*/ 2672862 w 8014245"/>
              <a:gd name="connsiteY3" fmla="*/ 60296 h 1437700"/>
              <a:gd name="connsiteX4" fmla="*/ 3851031 w 8014245"/>
              <a:gd name="connsiteY4" fmla="*/ 7542 h 1437700"/>
              <a:gd name="connsiteX5" fmla="*/ 4573203 w 8014245"/>
              <a:gd name="connsiteY5" fmla="*/ 7543 h 1437700"/>
              <a:gd name="connsiteX6" fmla="*/ 6393342 w 8014245"/>
              <a:gd name="connsiteY6" fmla="*/ 75039 h 1437700"/>
              <a:gd name="connsiteX7" fmla="*/ 8010904 w 8014245"/>
              <a:gd name="connsiteY7" fmla="*/ 125898 h 1437700"/>
              <a:gd name="connsiteX0" fmla="*/ 0 w 7985876"/>
              <a:gd name="connsiteY0" fmla="*/ 1361557 h 1437700"/>
              <a:gd name="connsiteX1" fmla="*/ 1406769 w 7985876"/>
              <a:gd name="connsiteY1" fmla="*/ 1361557 h 1437700"/>
              <a:gd name="connsiteX2" fmla="*/ 2110154 w 7985876"/>
              <a:gd name="connsiteY2" fmla="*/ 570250 h 1437700"/>
              <a:gd name="connsiteX3" fmla="*/ 2672862 w 7985876"/>
              <a:gd name="connsiteY3" fmla="*/ 60296 h 1437700"/>
              <a:gd name="connsiteX4" fmla="*/ 3851031 w 7985876"/>
              <a:gd name="connsiteY4" fmla="*/ 7542 h 1437700"/>
              <a:gd name="connsiteX5" fmla="*/ 4573203 w 7985876"/>
              <a:gd name="connsiteY5" fmla="*/ 7543 h 1437700"/>
              <a:gd name="connsiteX6" fmla="*/ 6393342 w 7985876"/>
              <a:gd name="connsiteY6" fmla="*/ 75039 h 1437700"/>
              <a:gd name="connsiteX7" fmla="*/ 7982478 w 7985876"/>
              <a:gd name="connsiteY7" fmla="*/ 1323770 h 1437700"/>
              <a:gd name="connsiteX0" fmla="*/ 0 w 8042614"/>
              <a:gd name="connsiteY0" fmla="*/ 1361557 h 1437700"/>
              <a:gd name="connsiteX1" fmla="*/ 1406769 w 8042614"/>
              <a:gd name="connsiteY1" fmla="*/ 1361557 h 1437700"/>
              <a:gd name="connsiteX2" fmla="*/ 2110154 w 8042614"/>
              <a:gd name="connsiteY2" fmla="*/ 570250 h 1437700"/>
              <a:gd name="connsiteX3" fmla="*/ 2672862 w 8042614"/>
              <a:gd name="connsiteY3" fmla="*/ 60296 h 1437700"/>
              <a:gd name="connsiteX4" fmla="*/ 3851031 w 8042614"/>
              <a:gd name="connsiteY4" fmla="*/ 7542 h 1437700"/>
              <a:gd name="connsiteX5" fmla="*/ 4573203 w 8042614"/>
              <a:gd name="connsiteY5" fmla="*/ 7543 h 1437700"/>
              <a:gd name="connsiteX6" fmla="*/ 6393342 w 8042614"/>
              <a:gd name="connsiteY6" fmla="*/ 75039 h 1437700"/>
              <a:gd name="connsiteX7" fmla="*/ 8039327 w 8042614"/>
              <a:gd name="connsiteY7" fmla="*/ 1423593 h 1437700"/>
              <a:gd name="connsiteX0" fmla="*/ 0 w 8042612"/>
              <a:gd name="connsiteY0" fmla="*/ 1361557 h 1423651"/>
              <a:gd name="connsiteX1" fmla="*/ 1037247 w 8042612"/>
              <a:gd name="connsiteY1" fmla="*/ 1228460 h 1423651"/>
              <a:gd name="connsiteX2" fmla="*/ 2110154 w 8042612"/>
              <a:gd name="connsiteY2" fmla="*/ 570250 h 1423651"/>
              <a:gd name="connsiteX3" fmla="*/ 2672862 w 8042612"/>
              <a:gd name="connsiteY3" fmla="*/ 60296 h 1423651"/>
              <a:gd name="connsiteX4" fmla="*/ 3851031 w 8042612"/>
              <a:gd name="connsiteY4" fmla="*/ 7542 h 1423651"/>
              <a:gd name="connsiteX5" fmla="*/ 4573203 w 8042612"/>
              <a:gd name="connsiteY5" fmla="*/ 7543 h 1423651"/>
              <a:gd name="connsiteX6" fmla="*/ 6393342 w 8042612"/>
              <a:gd name="connsiteY6" fmla="*/ 75039 h 1423651"/>
              <a:gd name="connsiteX7" fmla="*/ 8039327 w 8042612"/>
              <a:gd name="connsiteY7" fmla="*/ 1423593 h 1423651"/>
              <a:gd name="connsiteX0" fmla="*/ 0 w 8042614"/>
              <a:gd name="connsiteY0" fmla="*/ 1361557 h 1423651"/>
              <a:gd name="connsiteX1" fmla="*/ 1037247 w 8042614"/>
              <a:gd name="connsiteY1" fmla="*/ 1228460 h 1423651"/>
              <a:gd name="connsiteX2" fmla="*/ 1825907 w 8042614"/>
              <a:gd name="connsiteY2" fmla="*/ 403879 h 1423651"/>
              <a:gd name="connsiteX3" fmla="*/ 2672862 w 8042614"/>
              <a:gd name="connsiteY3" fmla="*/ 60296 h 1423651"/>
              <a:gd name="connsiteX4" fmla="*/ 3851031 w 8042614"/>
              <a:gd name="connsiteY4" fmla="*/ 7542 h 1423651"/>
              <a:gd name="connsiteX5" fmla="*/ 4573203 w 8042614"/>
              <a:gd name="connsiteY5" fmla="*/ 7543 h 1423651"/>
              <a:gd name="connsiteX6" fmla="*/ 6393342 w 8042614"/>
              <a:gd name="connsiteY6" fmla="*/ 75039 h 1423651"/>
              <a:gd name="connsiteX7" fmla="*/ 8039327 w 8042614"/>
              <a:gd name="connsiteY7" fmla="*/ 1423593 h 1423651"/>
              <a:gd name="connsiteX0" fmla="*/ 0 w 8042612"/>
              <a:gd name="connsiteY0" fmla="*/ 1361557 h 1423651"/>
              <a:gd name="connsiteX1" fmla="*/ 1037247 w 8042612"/>
              <a:gd name="connsiteY1" fmla="*/ 1228460 h 1423651"/>
              <a:gd name="connsiteX2" fmla="*/ 1825907 w 8042612"/>
              <a:gd name="connsiteY2" fmla="*/ 403879 h 1423651"/>
              <a:gd name="connsiteX3" fmla="*/ 2672862 w 8042612"/>
              <a:gd name="connsiteY3" fmla="*/ 60296 h 1423651"/>
              <a:gd name="connsiteX4" fmla="*/ 3851031 w 8042612"/>
              <a:gd name="connsiteY4" fmla="*/ 7542 h 1423651"/>
              <a:gd name="connsiteX5" fmla="*/ 4573203 w 8042612"/>
              <a:gd name="connsiteY5" fmla="*/ 7543 h 1423651"/>
              <a:gd name="connsiteX6" fmla="*/ 6393342 w 8042612"/>
              <a:gd name="connsiteY6" fmla="*/ 75039 h 1423651"/>
              <a:gd name="connsiteX7" fmla="*/ 8039327 w 8042612"/>
              <a:gd name="connsiteY7" fmla="*/ 1423593 h 1423651"/>
              <a:gd name="connsiteX0" fmla="*/ 0 w 8042614"/>
              <a:gd name="connsiteY0" fmla="*/ 1381176 h 1443270"/>
              <a:gd name="connsiteX1" fmla="*/ 1037247 w 8042614"/>
              <a:gd name="connsiteY1" fmla="*/ 1248079 h 1443270"/>
              <a:gd name="connsiteX2" fmla="*/ 1825907 w 8042614"/>
              <a:gd name="connsiteY2" fmla="*/ 423498 h 1443270"/>
              <a:gd name="connsiteX3" fmla="*/ 2843410 w 8042614"/>
              <a:gd name="connsiteY3" fmla="*/ 30004 h 1443270"/>
              <a:gd name="connsiteX4" fmla="*/ 3851031 w 8042614"/>
              <a:gd name="connsiteY4" fmla="*/ 27161 h 1443270"/>
              <a:gd name="connsiteX5" fmla="*/ 4573203 w 8042614"/>
              <a:gd name="connsiteY5" fmla="*/ 27162 h 1443270"/>
              <a:gd name="connsiteX6" fmla="*/ 6393342 w 8042614"/>
              <a:gd name="connsiteY6" fmla="*/ 94658 h 1443270"/>
              <a:gd name="connsiteX7" fmla="*/ 8039327 w 8042614"/>
              <a:gd name="connsiteY7" fmla="*/ 1443212 h 1443270"/>
              <a:gd name="connsiteX0" fmla="*/ 0 w 8042612"/>
              <a:gd name="connsiteY0" fmla="*/ 1381826 h 1443920"/>
              <a:gd name="connsiteX1" fmla="*/ 1037247 w 8042612"/>
              <a:gd name="connsiteY1" fmla="*/ 1248729 h 1443920"/>
              <a:gd name="connsiteX2" fmla="*/ 1825907 w 8042612"/>
              <a:gd name="connsiteY2" fmla="*/ 424148 h 1443920"/>
              <a:gd name="connsiteX3" fmla="*/ 2843410 w 8042612"/>
              <a:gd name="connsiteY3" fmla="*/ 30654 h 1443920"/>
              <a:gd name="connsiteX4" fmla="*/ 3851031 w 8042612"/>
              <a:gd name="connsiteY4" fmla="*/ 27811 h 1443920"/>
              <a:gd name="connsiteX5" fmla="*/ 6051288 w 8042612"/>
              <a:gd name="connsiteY5" fmla="*/ 44450 h 1443920"/>
              <a:gd name="connsiteX6" fmla="*/ 6393342 w 8042612"/>
              <a:gd name="connsiteY6" fmla="*/ 95308 h 1443920"/>
              <a:gd name="connsiteX7" fmla="*/ 8039327 w 8042612"/>
              <a:gd name="connsiteY7" fmla="*/ 1443862 h 1443920"/>
              <a:gd name="connsiteX0" fmla="*/ 0 w 8121131"/>
              <a:gd name="connsiteY0" fmla="*/ 1477398 h 1971743"/>
              <a:gd name="connsiteX1" fmla="*/ 1037247 w 8121131"/>
              <a:gd name="connsiteY1" fmla="*/ 1344301 h 1971743"/>
              <a:gd name="connsiteX2" fmla="*/ 1825907 w 8121131"/>
              <a:gd name="connsiteY2" fmla="*/ 519720 h 1971743"/>
              <a:gd name="connsiteX3" fmla="*/ 2843410 w 8121131"/>
              <a:gd name="connsiteY3" fmla="*/ 126226 h 1971743"/>
              <a:gd name="connsiteX4" fmla="*/ 3851031 w 8121131"/>
              <a:gd name="connsiteY4" fmla="*/ 123383 h 1971743"/>
              <a:gd name="connsiteX5" fmla="*/ 6051288 w 8121131"/>
              <a:gd name="connsiteY5" fmla="*/ 140022 h 1971743"/>
              <a:gd name="connsiteX6" fmla="*/ 8070399 w 8121131"/>
              <a:gd name="connsiteY6" fmla="*/ 1971051 h 1971743"/>
              <a:gd name="connsiteX7" fmla="*/ 8039327 w 8121131"/>
              <a:gd name="connsiteY7" fmla="*/ 1539434 h 1971743"/>
              <a:gd name="connsiteX0" fmla="*/ 0 w 9209432"/>
              <a:gd name="connsiteY0" fmla="*/ 1477398 h 2023544"/>
              <a:gd name="connsiteX1" fmla="*/ 1037247 w 9209432"/>
              <a:gd name="connsiteY1" fmla="*/ 1344301 h 2023544"/>
              <a:gd name="connsiteX2" fmla="*/ 1825907 w 9209432"/>
              <a:gd name="connsiteY2" fmla="*/ 519720 h 2023544"/>
              <a:gd name="connsiteX3" fmla="*/ 2843410 w 9209432"/>
              <a:gd name="connsiteY3" fmla="*/ 126226 h 2023544"/>
              <a:gd name="connsiteX4" fmla="*/ 3851031 w 9209432"/>
              <a:gd name="connsiteY4" fmla="*/ 123383 h 2023544"/>
              <a:gd name="connsiteX5" fmla="*/ 6051288 w 9209432"/>
              <a:gd name="connsiteY5" fmla="*/ 140022 h 2023544"/>
              <a:gd name="connsiteX6" fmla="*/ 8070399 w 9209432"/>
              <a:gd name="connsiteY6" fmla="*/ 1971051 h 2023544"/>
              <a:gd name="connsiteX7" fmla="*/ 9204740 w 9209432"/>
              <a:gd name="connsiteY7" fmla="*/ 2021911 h 2023544"/>
              <a:gd name="connsiteX0" fmla="*/ 0 w 9209432"/>
              <a:gd name="connsiteY0" fmla="*/ 1562785 h 2108931"/>
              <a:gd name="connsiteX1" fmla="*/ 1037247 w 9209432"/>
              <a:gd name="connsiteY1" fmla="*/ 1429688 h 2108931"/>
              <a:gd name="connsiteX2" fmla="*/ 1825907 w 9209432"/>
              <a:gd name="connsiteY2" fmla="*/ 605107 h 2108931"/>
              <a:gd name="connsiteX3" fmla="*/ 3013957 w 9209432"/>
              <a:gd name="connsiteY3" fmla="*/ 11968 h 2108931"/>
              <a:gd name="connsiteX4" fmla="*/ 3851031 w 9209432"/>
              <a:gd name="connsiteY4" fmla="*/ 208770 h 2108931"/>
              <a:gd name="connsiteX5" fmla="*/ 6051288 w 9209432"/>
              <a:gd name="connsiteY5" fmla="*/ 225409 h 2108931"/>
              <a:gd name="connsiteX6" fmla="*/ 8070399 w 9209432"/>
              <a:gd name="connsiteY6" fmla="*/ 2056438 h 2108931"/>
              <a:gd name="connsiteX7" fmla="*/ 9204740 w 9209432"/>
              <a:gd name="connsiteY7" fmla="*/ 2107298 h 2108931"/>
              <a:gd name="connsiteX0" fmla="*/ 0 w 9209432"/>
              <a:gd name="connsiteY0" fmla="*/ 1604979 h 2151125"/>
              <a:gd name="connsiteX1" fmla="*/ 1037247 w 9209432"/>
              <a:gd name="connsiteY1" fmla="*/ 1471882 h 2151125"/>
              <a:gd name="connsiteX2" fmla="*/ 1825907 w 9209432"/>
              <a:gd name="connsiteY2" fmla="*/ 647301 h 2151125"/>
              <a:gd name="connsiteX3" fmla="*/ 3013957 w 9209432"/>
              <a:gd name="connsiteY3" fmla="*/ 54162 h 2151125"/>
              <a:gd name="connsiteX4" fmla="*/ 4078429 w 9209432"/>
              <a:gd name="connsiteY4" fmla="*/ 51318 h 2151125"/>
              <a:gd name="connsiteX5" fmla="*/ 6051288 w 9209432"/>
              <a:gd name="connsiteY5" fmla="*/ 267603 h 2151125"/>
              <a:gd name="connsiteX6" fmla="*/ 8070399 w 9209432"/>
              <a:gd name="connsiteY6" fmla="*/ 2098632 h 2151125"/>
              <a:gd name="connsiteX7" fmla="*/ 9204740 w 9209432"/>
              <a:gd name="connsiteY7" fmla="*/ 2149492 h 2151125"/>
              <a:gd name="connsiteX0" fmla="*/ 0 w 9209432"/>
              <a:gd name="connsiteY0" fmla="*/ 1655509 h 2201655"/>
              <a:gd name="connsiteX1" fmla="*/ 1037247 w 9209432"/>
              <a:gd name="connsiteY1" fmla="*/ 1522412 h 2201655"/>
              <a:gd name="connsiteX2" fmla="*/ 1825907 w 9209432"/>
              <a:gd name="connsiteY2" fmla="*/ 697831 h 2201655"/>
              <a:gd name="connsiteX3" fmla="*/ 3013957 w 9209432"/>
              <a:gd name="connsiteY3" fmla="*/ 104692 h 2201655"/>
              <a:gd name="connsiteX4" fmla="*/ 4135278 w 9209432"/>
              <a:gd name="connsiteY4" fmla="*/ 18663 h 2201655"/>
              <a:gd name="connsiteX5" fmla="*/ 6051288 w 9209432"/>
              <a:gd name="connsiteY5" fmla="*/ 318133 h 2201655"/>
              <a:gd name="connsiteX6" fmla="*/ 8070399 w 9209432"/>
              <a:gd name="connsiteY6" fmla="*/ 2149162 h 2201655"/>
              <a:gd name="connsiteX7" fmla="*/ 9204740 w 9209432"/>
              <a:gd name="connsiteY7" fmla="*/ 2200022 h 2201655"/>
              <a:gd name="connsiteX0" fmla="*/ 0 w 9209432"/>
              <a:gd name="connsiteY0" fmla="*/ 1651814 h 2197960"/>
              <a:gd name="connsiteX1" fmla="*/ 1037247 w 9209432"/>
              <a:gd name="connsiteY1" fmla="*/ 1518717 h 2197960"/>
              <a:gd name="connsiteX2" fmla="*/ 1825907 w 9209432"/>
              <a:gd name="connsiteY2" fmla="*/ 694136 h 2197960"/>
              <a:gd name="connsiteX3" fmla="*/ 3013957 w 9209432"/>
              <a:gd name="connsiteY3" fmla="*/ 100997 h 2197960"/>
              <a:gd name="connsiteX4" fmla="*/ 4135278 w 9209432"/>
              <a:gd name="connsiteY4" fmla="*/ 14968 h 2197960"/>
              <a:gd name="connsiteX5" fmla="*/ 7472523 w 9209432"/>
              <a:gd name="connsiteY5" fmla="*/ 264527 h 2197960"/>
              <a:gd name="connsiteX6" fmla="*/ 8070399 w 9209432"/>
              <a:gd name="connsiteY6" fmla="*/ 2145467 h 2197960"/>
              <a:gd name="connsiteX7" fmla="*/ 9204740 w 9209432"/>
              <a:gd name="connsiteY7" fmla="*/ 2196327 h 2197960"/>
              <a:gd name="connsiteX0" fmla="*/ 0 w 9216274"/>
              <a:gd name="connsiteY0" fmla="*/ 1651814 h 2197546"/>
              <a:gd name="connsiteX1" fmla="*/ 1037247 w 9216274"/>
              <a:gd name="connsiteY1" fmla="*/ 1518717 h 2197546"/>
              <a:gd name="connsiteX2" fmla="*/ 1825907 w 9216274"/>
              <a:gd name="connsiteY2" fmla="*/ 694136 h 2197546"/>
              <a:gd name="connsiteX3" fmla="*/ 3013957 w 9216274"/>
              <a:gd name="connsiteY3" fmla="*/ 100997 h 2197546"/>
              <a:gd name="connsiteX4" fmla="*/ 4135278 w 9216274"/>
              <a:gd name="connsiteY4" fmla="*/ 14968 h 2197546"/>
              <a:gd name="connsiteX5" fmla="*/ 7472523 w 9216274"/>
              <a:gd name="connsiteY5" fmla="*/ 264527 h 2197546"/>
              <a:gd name="connsiteX6" fmla="*/ 8781017 w 9216274"/>
              <a:gd name="connsiteY6" fmla="*/ 2128830 h 2197546"/>
              <a:gd name="connsiteX7" fmla="*/ 9204740 w 9216274"/>
              <a:gd name="connsiteY7" fmla="*/ 2196327 h 2197546"/>
              <a:gd name="connsiteX0" fmla="*/ 0 w 8846753"/>
              <a:gd name="connsiteY0" fmla="*/ 1668450 h 2197546"/>
              <a:gd name="connsiteX1" fmla="*/ 667726 w 8846753"/>
              <a:gd name="connsiteY1" fmla="*/ 1518717 h 2197546"/>
              <a:gd name="connsiteX2" fmla="*/ 1456386 w 8846753"/>
              <a:gd name="connsiteY2" fmla="*/ 694136 h 2197546"/>
              <a:gd name="connsiteX3" fmla="*/ 2644436 w 8846753"/>
              <a:gd name="connsiteY3" fmla="*/ 100997 h 2197546"/>
              <a:gd name="connsiteX4" fmla="*/ 3765757 w 8846753"/>
              <a:gd name="connsiteY4" fmla="*/ 14968 h 2197546"/>
              <a:gd name="connsiteX5" fmla="*/ 7103002 w 8846753"/>
              <a:gd name="connsiteY5" fmla="*/ 264527 h 2197546"/>
              <a:gd name="connsiteX6" fmla="*/ 8411496 w 8846753"/>
              <a:gd name="connsiteY6" fmla="*/ 2128830 h 2197546"/>
              <a:gd name="connsiteX7" fmla="*/ 8835219 w 8846753"/>
              <a:gd name="connsiteY7" fmla="*/ 2196327 h 2197546"/>
              <a:gd name="connsiteX0" fmla="*/ 0 w 8845552"/>
              <a:gd name="connsiteY0" fmla="*/ 1668450 h 2196565"/>
              <a:gd name="connsiteX1" fmla="*/ 667726 w 8845552"/>
              <a:gd name="connsiteY1" fmla="*/ 1518717 h 2196565"/>
              <a:gd name="connsiteX2" fmla="*/ 1456386 w 8845552"/>
              <a:gd name="connsiteY2" fmla="*/ 694136 h 2196565"/>
              <a:gd name="connsiteX3" fmla="*/ 2644436 w 8845552"/>
              <a:gd name="connsiteY3" fmla="*/ 100997 h 2196565"/>
              <a:gd name="connsiteX4" fmla="*/ 3765757 w 8845552"/>
              <a:gd name="connsiteY4" fmla="*/ 14968 h 2196565"/>
              <a:gd name="connsiteX5" fmla="*/ 7103002 w 8845552"/>
              <a:gd name="connsiteY5" fmla="*/ 264527 h 2196565"/>
              <a:gd name="connsiteX6" fmla="*/ 8354648 w 8845552"/>
              <a:gd name="connsiteY6" fmla="*/ 1862637 h 2196565"/>
              <a:gd name="connsiteX7" fmla="*/ 8835219 w 8845552"/>
              <a:gd name="connsiteY7" fmla="*/ 2196327 h 2196565"/>
              <a:gd name="connsiteX0" fmla="*/ 0 w 8625483"/>
              <a:gd name="connsiteY0" fmla="*/ 1668450 h 1874855"/>
              <a:gd name="connsiteX1" fmla="*/ 667726 w 8625483"/>
              <a:gd name="connsiteY1" fmla="*/ 1518717 h 1874855"/>
              <a:gd name="connsiteX2" fmla="*/ 1456386 w 8625483"/>
              <a:gd name="connsiteY2" fmla="*/ 694136 h 1874855"/>
              <a:gd name="connsiteX3" fmla="*/ 2644436 w 8625483"/>
              <a:gd name="connsiteY3" fmla="*/ 100997 h 1874855"/>
              <a:gd name="connsiteX4" fmla="*/ 3765757 w 8625483"/>
              <a:gd name="connsiteY4" fmla="*/ 14968 h 1874855"/>
              <a:gd name="connsiteX5" fmla="*/ 7103002 w 8625483"/>
              <a:gd name="connsiteY5" fmla="*/ 264527 h 1874855"/>
              <a:gd name="connsiteX6" fmla="*/ 8354648 w 8625483"/>
              <a:gd name="connsiteY6" fmla="*/ 1862637 h 1874855"/>
              <a:gd name="connsiteX7" fmla="*/ 8607824 w 8625483"/>
              <a:gd name="connsiteY7" fmla="*/ 1863585 h 187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25483" h="1874855">
                <a:moveTo>
                  <a:pt x="0" y="1668450"/>
                </a:moveTo>
                <a:cubicBezTo>
                  <a:pt x="527538" y="1734392"/>
                  <a:pt x="424995" y="1681103"/>
                  <a:pt x="667726" y="1518717"/>
                </a:cubicBezTo>
                <a:cubicBezTo>
                  <a:pt x="910457" y="1356331"/>
                  <a:pt x="1126934" y="930423"/>
                  <a:pt x="1456386" y="694136"/>
                </a:cubicBezTo>
                <a:cubicBezTo>
                  <a:pt x="1785838" y="457849"/>
                  <a:pt x="2259541" y="214192"/>
                  <a:pt x="2644436" y="100997"/>
                </a:cubicBezTo>
                <a:cubicBezTo>
                  <a:pt x="3029331" y="-12198"/>
                  <a:pt x="3022663" y="-12287"/>
                  <a:pt x="3765757" y="14968"/>
                </a:cubicBezTo>
                <a:cubicBezTo>
                  <a:pt x="4508851" y="42223"/>
                  <a:pt x="6338187" y="-43418"/>
                  <a:pt x="7103002" y="264527"/>
                </a:cubicBezTo>
                <a:cubicBezTo>
                  <a:pt x="7867817" y="572472"/>
                  <a:pt x="8269656" y="1842122"/>
                  <a:pt x="8354648" y="1862637"/>
                </a:cubicBezTo>
                <a:cubicBezTo>
                  <a:pt x="8439640" y="1883152"/>
                  <a:pt x="8694281" y="1873842"/>
                  <a:pt x="8607824" y="1863585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55C2E1-7DFB-7450-0B3C-7BAC5DF44808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272605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147191C-A9A5-DC71-B03A-4CBF0369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1" y="37688"/>
            <a:ext cx="1620494" cy="72843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E1F2DDB-59D4-E57E-35CD-0F85FF716BB4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F2D4453-2E1F-0C1B-EF11-5F8ED374E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752" b="4212"/>
          <a:stretch/>
        </p:blipFill>
        <p:spPr>
          <a:xfrm>
            <a:off x="0" y="2906204"/>
            <a:ext cx="7778655" cy="39141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374836-E587-F1D3-FB5B-EE7D475E9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81" y="903470"/>
            <a:ext cx="4292600" cy="1308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8FDA4C-8B18-ACCC-332A-4801E1B49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327" y="903471"/>
            <a:ext cx="5870892" cy="185730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BEECC60-5A8A-790C-D882-97D7FEECE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2400" y="3613633"/>
            <a:ext cx="5573819" cy="1937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EB7401B-3A5C-9EAB-68F0-03A3ED698593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8269" y="5733979"/>
            <a:ext cx="2647950" cy="85725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7480489" y="2784893"/>
            <a:ext cx="3718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Integrin</a:t>
            </a:r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i="1" dirty="0" err="1">
                <a:latin typeface="Symbol" panose="05050102010706020507" pitchFamily="18" charset="2"/>
                <a:cs typeface="Calibri" panose="020F0502020204030204" pitchFamily="34" charset="0"/>
              </a:rPr>
              <a:t>a</a:t>
            </a:r>
            <a:r>
              <a:rPr lang="es-E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dimeriza</a:t>
            </a:r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s-ES" sz="1400" b="1" i="1" dirty="0">
                <a:latin typeface="Symbol" panose="05050102010706020507" pitchFamily="18" charset="2"/>
                <a:cs typeface="Calibri" panose="020F0502020204030204" pitchFamily="34" charset="0"/>
              </a:rPr>
              <a:t>b</a:t>
            </a:r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7y se une a </a:t>
            </a:r>
            <a:r>
              <a:rPr lang="es-E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Cadherin</a:t>
            </a:r>
            <a:endParaRPr lang="es-ES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Importante en T-</a:t>
            </a:r>
            <a:r>
              <a:rPr lang="es-E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homing</a:t>
            </a:r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 en tejidos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344529" y="5733979"/>
            <a:ext cx="3225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BIRC5, factor de supervivencia</a:t>
            </a:r>
          </a:p>
          <a:p>
            <a:r>
              <a:rPr lang="es-E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CXCR4, receptor de quimiocinas y del VIH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79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ADE3830-B03F-8790-0E98-0A696F390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69471"/>
            <a:ext cx="8112369" cy="45632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A721CD-A536-D008-672A-B08DC4388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5895"/>
            <a:ext cx="4699000" cy="12827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4C0DC1A-D29B-1D40-9E13-EBE0B24282E0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5FF8FCA-E056-BDAE-1A96-B7A0517E9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459" y="3291839"/>
            <a:ext cx="4872828" cy="276177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70549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F15C7979-85B3-D42D-C44D-318EA22A8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140" y="1692532"/>
            <a:ext cx="7111970" cy="40004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EEDD93-79E8-1DC0-9C7A-05ACED29E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048" t="15641" r="32933" b="7949"/>
          <a:stretch/>
        </p:blipFill>
        <p:spPr>
          <a:xfrm>
            <a:off x="668216" y="1072673"/>
            <a:ext cx="3903784" cy="52402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FBE4318-7332-D302-E9B0-ABCFD0FD76A0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81385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F071473-F7E4-7D3F-4D30-52A3FC1B6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41" t="16389" b="39084"/>
          <a:stretch/>
        </p:blipFill>
        <p:spPr>
          <a:xfrm>
            <a:off x="28541" y="2303585"/>
            <a:ext cx="6067459" cy="15826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9E4DD8-6082-901B-5E17-5F260C28F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291" y="1979331"/>
            <a:ext cx="4356101" cy="24503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368D02-55A2-24A2-CAE8-D2841BBC2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7743" t="59419" r="47880" b="-1"/>
          <a:stretch/>
        </p:blipFill>
        <p:spPr>
          <a:xfrm>
            <a:off x="3968311" y="4299438"/>
            <a:ext cx="1621548" cy="107266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F0806CC-51AF-1759-40F1-AEB6F9D18CD5}"/>
              </a:ext>
            </a:extLst>
          </p:cNvPr>
          <p:cNvSpPr txBox="1"/>
          <p:nvPr/>
        </p:nvSpPr>
        <p:spPr>
          <a:xfrm>
            <a:off x="2526250" y="2359695"/>
            <a:ext cx="144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ACTG A5345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F81AE99-C11E-BE46-7084-F4BC4E9B43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10" b="44103"/>
          <a:stretch/>
        </p:blipFill>
        <p:spPr>
          <a:xfrm>
            <a:off x="9772" y="936883"/>
            <a:ext cx="4356100" cy="13667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7D4B1AB-4595-BFE6-CA7C-00E457966B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5416" t="20785" r="23680"/>
          <a:stretch/>
        </p:blipFill>
        <p:spPr>
          <a:xfrm>
            <a:off x="144243" y="3816337"/>
            <a:ext cx="3395084" cy="297179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7325AB-B3B0-8A07-41C1-99014DB6AA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407" t="51586" r="66646" b="3521"/>
          <a:stretch/>
        </p:blipFill>
        <p:spPr>
          <a:xfrm>
            <a:off x="6649079" y="4506387"/>
            <a:ext cx="2096977" cy="23076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877E170-BAB9-B7CA-2C77-CF223F9049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702" b="-1"/>
          <a:stretch/>
        </p:blipFill>
        <p:spPr>
          <a:xfrm>
            <a:off x="6568006" y="975199"/>
            <a:ext cx="4356100" cy="99799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62CC7F0-E0DA-3364-2283-6C72D0AD4F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393" t="11892" r="66646" b="48575"/>
          <a:stretch/>
        </p:blipFill>
        <p:spPr>
          <a:xfrm>
            <a:off x="9488935" y="4418665"/>
            <a:ext cx="2250004" cy="238705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44F41E7-EECB-F2FF-6733-8D12CD103170}"/>
              </a:ext>
            </a:extLst>
          </p:cNvPr>
          <p:cNvSpPr txBox="1"/>
          <p:nvPr/>
        </p:nvSpPr>
        <p:spPr>
          <a:xfrm rot="16200000">
            <a:off x="5873906" y="5322787"/>
            <a:ext cx="101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solidFill>
                  <a:srgbClr val="C00000"/>
                </a:solidFill>
              </a:rPr>
              <a:t>Chronic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6CC775F-B30A-9689-71D2-E803F49D8276}"/>
              </a:ext>
            </a:extLst>
          </p:cNvPr>
          <p:cNvSpPr txBox="1"/>
          <p:nvPr/>
        </p:nvSpPr>
        <p:spPr>
          <a:xfrm rot="16200000">
            <a:off x="8828623" y="5232617"/>
            <a:ext cx="79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Acute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84BD8C1-A55D-1DC7-C12B-4A48F3C73C64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348908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B539197-6B4D-21A2-4D6E-F5B6D6960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7" y="912167"/>
            <a:ext cx="4419600" cy="13081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BBD4BD-B8D4-6576-46AE-4C7CC8816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448"/>
          <a:stretch/>
        </p:blipFill>
        <p:spPr>
          <a:xfrm>
            <a:off x="0" y="2626319"/>
            <a:ext cx="6191823" cy="325834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161722" y="1196885"/>
            <a:ext cx="5582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Potenciando el shock and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Sinergia entre HDAC + IFN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AC8E23-C682-460A-FA11-E3C59C2D30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679"/>
          <a:stretch/>
        </p:blipFill>
        <p:spPr>
          <a:xfrm>
            <a:off x="6417275" y="2748693"/>
            <a:ext cx="5664230" cy="21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7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93458AE-5FCB-BBC5-F59B-526EA3265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892" y="1228744"/>
            <a:ext cx="9682023" cy="544613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867494" y="805401"/>
            <a:ext cx="5582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Potenciando el shock and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Sinergia entre HDAC + IFN </a:t>
            </a:r>
          </a:p>
        </p:txBody>
      </p:sp>
    </p:spTree>
    <p:extLst>
      <p:ext uri="{BB962C8B-B14F-4D97-AF65-F5344CB8AC3E}">
        <p14:creationId xmlns:p14="http://schemas.microsoft.com/office/powerpoint/2010/main" val="110370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51B05DE-6D47-BAE1-A526-4230564EBA30}"/>
              </a:ext>
            </a:extLst>
          </p:cNvPr>
          <p:cNvGrpSpPr/>
          <p:nvPr/>
        </p:nvGrpSpPr>
        <p:grpSpPr>
          <a:xfrm>
            <a:off x="0" y="790832"/>
            <a:ext cx="12192000" cy="6077717"/>
            <a:chOff x="0" y="790832"/>
            <a:chExt cx="12192000" cy="6077717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56FAC398-543A-2818-2203-F3A566026E25}"/>
                </a:ext>
              </a:extLst>
            </p:cNvPr>
            <p:cNvCxnSpPr/>
            <p:nvPr/>
          </p:nvCxnSpPr>
          <p:spPr>
            <a:xfrm>
              <a:off x="0" y="790832"/>
              <a:ext cx="12192000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BBA0157-A71E-C32C-9830-C74160BD8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r="12579" b="49063"/>
            <a:stretch/>
          </p:blipFill>
          <p:spPr>
            <a:xfrm>
              <a:off x="0" y="1135484"/>
              <a:ext cx="8699157" cy="2851122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A84B97D-2B5C-1BB6-D17B-50CCCDA34A1C}"/>
                </a:ext>
              </a:extLst>
            </p:cNvPr>
            <p:cNvSpPr/>
            <p:nvPr/>
          </p:nvSpPr>
          <p:spPr>
            <a:xfrm>
              <a:off x="3653823" y="1856125"/>
              <a:ext cx="597877" cy="17057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118366" y="844995"/>
              <a:ext cx="55824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Potenciando el shock and </a:t>
              </a:r>
              <a:r>
                <a:rPr lang="es-ES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kill</a:t>
              </a:r>
              <a:r>
                <a:rPr lang="es-E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Sinergia entre HDAC + IFN </a:t>
              </a:r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68152321-52AA-854D-1461-E5CC775D2D25}"/>
                </a:ext>
              </a:extLst>
            </p:cNvPr>
            <p:cNvGrpSpPr/>
            <p:nvPr/>
          </p:nvGrpSpPr>
          <p:grpSpPr>
            <a:xfrm>
              <a:off x="8882097" y="1814082"/>
              <a:ext cx="3225113" cy="2295050"/>
              <a:chOff x="4179701" y="3963936"/>
              <a:chExt cx="3692663" cy="2798106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622524F6-0FDB-8AC9-3F94-F3522ABE79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rcRect l="25615" t="52240" r="37276" b="-1240"/>
              <a:stretch/>
            </p:blipFill>
            <p:spPr>
              <a:xfrm>
                <a:off x="4179701" y="4019323"/>
                <a:ext cx="3692663" cy="2742719"/>
              </a:xfrm>
              <a:prstGeom prst="rect">
                <a:avLst/>
              </a:prstGeom>
            </p:spPr>
          </p:pic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B6E662ED-77EC-9665-3AC6-9186D0267BD6}"/>
                  </a:ext>
                </a:extLst>
              </p:cNvPr>
              <p:cNvSpPr/>
              <p:nvPr/>
            </p:nvSpPr>
            <p:spPr>
              <a:xfrm>
                <a:off x="4945082" y="3963936"/>
                <a:ext cx="1018927" cy="274272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ECAAC8C-8DD5-C0E0-D48D-3D4C2BD92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30410" t="23492" b="20653"/>
            <a:stretch/>
          </p:blipFill>
          <p:spPr>
            <a:xfrm>
              <a:off x="215633" y="4144495"/>
              <a:ext cx="6033535" cy="2724054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B868333-D297-1D43-A7E8-9679927B6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5476" y="4331257"/>
              <a:ext cx="4468247" cy="2435788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172A7E6-A96D-2C84-67D0-FD818150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46030" y="1579095"/>
              <a:ext cx="4279900" cy="25654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A791D5F-EC18-1158-9F2A-F37CE501B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93562" y="844745"/>
              <a:ext cx="8128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06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0"/>
            <a:ext cx="1574499" cy="70775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750877" y="183118"/>
            <a:ext cx="352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Avances en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D6472F08-AB3B-D36C-8C86-1B7AD4E4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649043" y="815547"/>
            <a:ext cx="542027" cy="50606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DCBCB27-820A-8141-5C83-FFBBBE7F7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631731" y="1330522"/>
            <a:ext cx="542027" cy="5060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2A9383-5BF0-F052-23C1-6BFDA32E6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652241" y="1858894"/>
            <a:ext cx="542027" cy="5060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B5028DA-1398-694E-AE5D-603E0A4F28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1477999" y="2994435"/>
            <a:ext cx="542027" cy="5060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BE045D-06E9-2CE2-F5E5-D4BD00D6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1477998" y="5212033"/>
            <a:ext cx="542027" cy="5060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5A4898-C632-C6BC-F8AB-08C213D4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632784" y="2477942"/>
            <a:ext cx="542027" cy="50606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7564C9E-8258-29F2-664D-4A404DB1FCB4}"/>
              </a:ext>
            </a:extLst>
          </p:cNvPr>
          <p:cNvSpPr txBox="1"/>
          <p:nvPr/>
        </p:nvSpPr>
        <p:spPr>
          <a:xfrm>
            <a:off x="1234006" y="837744"/>
            <a:ext cx="324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El desafío de la curación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D3E6AF0-1A9C-3BA0-7CFD-80A2582D8B40}"/>
              </a:ext>
            </a:extLst>
          </p:cNvPr>
          <p:cNvSpPr txBox="1"/>
          <p:nvPr/>
        </p:nvSpPr>
        <p:spPr>
          <a:xfrm>
            <a:off x="1250265" y="187990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B9DB2FC-E2F5-1DE4-FE60-75F8C5B5D19D}"/>
              </a:ext>
            </a:extLst>
          </p:cNvPr>
          <p:cNvSpPr txBox="1"/>
          <p:nvPr/>
        </p:nvSpPr>
        <p:spPr>
          <a:xfrm>
            <a:off x="1210830" y="1341184"/>
            <a:ext cx="6361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Nuevos métodos para la medición del reservorio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D38BA2D-AA9D-E9F2-DA68-D4830D7E25BC}"/>
              </a:ext>
            </a:extLst>
          </p:cNvPr>
          <p:cNvSpPr txBox="1"/>
          <p:nvPr/>
        </p:nvSpPr>
        <p:spPr>
          <a:xfrm>
            <a:off x="2020025" y="5348762"/>
            <a:ext cx="530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98BF31F-7351-856A-95E3-FDF663728B87}"/>
              </a:ext>
            </a:extLst>
          </p:cNvPr>
          <p:cNvSpPr txBox="1"/>
          <p:nvPr/>
        </p:nvSpPr>
        <p:spPr>
          <a:xfrm>
            <a:off x="1271748" y="2505641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6C06499-EADE-0AD5-3222-F6D28D9DBD44}"/>
              </a:ext>
            </a:extLst>
          </p:cNvPr>
          <p:cNvSpPr txBox="1"/>
          <p:nvPr/>
        </p:nvSpPr>
        <p:spPr>
          <a:xfrm>
            <a:off x="2020025" y="3021874"/>
            <a:ext cx="558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Potenciando el shock and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kill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: Sinergia entre HDAC + IFN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22E50E0-7818-C6E3-C04A-B895315A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1460414" y="4045730"/>
            <a:ext cx="542027" cy="506061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C41FB31-406D-540F-DE5D-91E42B26CE01}"/>
              </a:ext>
            </a:extLst>
          </p:cNvPr>
          <p:cNvSpPr txBox="1"/>
          <p:nvPr/>
        </p:nvSpPr>
        <p:spPr>
          <a:xfrm>
            <a:off x="2002440" y="4114094"/>
            <a:ext cx="4332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¿Un papel para </a:t>
            </a:r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Tat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 de VIH-1 en la curación?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94801AD-BEE7-32FC-88AB-82A1D68C6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1477999" y="4580658"/>
            <a:ext cx="542027" cy="50606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7718007-6ADF-4D05-D870-B64BD5AFED09}"/>
              </a:ext>
            </a:extLst>
          </p:cNvPr>
          <p:cNvSpPr txBox="1"/>
          <p:nvPr/>
        </p:nvSpPr>
        <p:spPr>
          <a:xfrm>
            <a:off x="2020025" y="4649022"/>
            <a:ext cx="3373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, bloqueando JAK-STAT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1139B8-AF82-B1B3-D074-3D8722584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1452599" y="3502435"/>
            <a:ext cx="542027" cy="5060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78F480-5CB4-8E14-FEE5-8276817A8224}"/>
              </a:ext>
            </a:extLst>
          </p:cNvPr>
          <p:cNvSpPr txBox="1"/>
          <p:nvPr/>
        </p:nvSpPr>
        <p:spPr>
          <a:xfrm>
            <a:off x="1994625" y="3529874"/>
            <a:ext cx="556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Células resistentes a la infección y a la respuesta inmune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D5A4898-C632-C6BC-F8AB-08C213D4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799567" y="5834147"/>
            <a:ext cx="542027" cy="506061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898BF31F-7351-856A-95E3-FDF663728B87}"/>
              </a:ext>
            </a:extLst>
          </p:cNvPr>
          <p:cNvSpPr txBox="1"/>
          <p:nvPr/>
        </p:nvSpPr>
        <p:spPr>
          <a:xfrm>
            <a:off x="1438531" y="5805574"/>
            <a:ext cx="5683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Muchas noticias sobre vacunas preventivas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D5A4898-C632-C6BC-F8AB-08C213D4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56444" b="9534"/>
          <a:stretch/>
        </p:blipFill>
        <p:spPr>
          <a:xfrm>
            <a:off x="807382" y="6347250"/>
            <a:ext cx="542027" cy="506061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898BF31F-7351-856A-95E3-FDF663728B87}"/>
              </a:ext>
            </a:extLst>
          </p:cNvPr>
          <p:cNvSpPr txBox="1"/>
          <p:nvPr/>
        </p:nvSpPr>
        <p:spPr>
          <a:xfrm>
            <a:off x="1446346" y="6318677"/>
            <a:ext cx="505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 belleza del ARN y la </a:t>
            </a:r>
            <a:r>
              <a:rPr lang="es-E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cápside</a:t>
            </a:r>
            <a:r>
              <a:rPr lang="es-E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del VIH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E3601CD-3D89-6607-C5BD-922B4B0F5AB1}"/>
              </a:ext>
            </a:extLst>
          </p:cNvPr>
          <p:cNvSpPr/>
          <p:nvPr/>
        </p:nvSpPr>
        <p:spPr>
          <a:xfrm>
            <a:off x="483476" y="1879908"/>
            <a:ext cx="9921765" cy="3925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326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8AB400CB-BB22-1622-9376-44B1A7183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70" y="1160164"/>
            <a:ext cx="5664230" cy="567882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04787" y="766118"/>
            <a:ext cx="5582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Potenciando el shock and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Sinergia entre HDAC + IFN </a:t>
            </a:r>
          </a:p>
        </p:txBody>
      </p:sp>
    </p:spTree>
    <p:extLst>
      <p:ext uri="{BB962C8B-B14F-4D97-AF65-F5344CB8AC3E}">
        <p14:creationId xmlns:p14="http://schemas.microsoft.com/office/powerpoint/2010/main" val="4265338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4DBF5E5E-D1BB-C7F9-7AD1-5021A3B60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2381" y="1892679"/>
            <a:ext cx="8827238" cy="49653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575344-5FEA-6D9D-CF3C-FFE52390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6882"/>
            <a:ext cx="4686300" cy="889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86300" y="1157090"/>
            <a:ext cx="5561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Células resistentes a la infección y a la respuesta inmune</a:t>
            </a:r>
          </a:p>
        </p:txBody>
      </p:sp>
    </p:spTree>
    <p:extLst>
      <p:ext uri="{BB962C8B-B14F-4D97-AF65-F5344CB8AC3E}">
        <p14:creationId xmlns:p14="http://schemas.microsoft.com/office/powerpoint/2010/main" val="4179040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CB246B95-AA8F-58AE-D48A-6BC7F1FCE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7805" y="1464528"/>
            <a:ext cx="9278085" cy="52189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420208" y="766118"/>
            <a:ext cx="5561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Células resistentes a la infección y a la respuesta inmune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7E70B8-271B-0788-0E7F-B22D525F9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931" y="2058528"/>
            <a:ext cx="2909939" cy="46249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EF10619-5D06-EDC4-89C9-00D72160F6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20" y="2540554"/>
            <a:ext cx="2438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1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4AC1759-CEB9-0B40-C2A8-C77D82938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404" y="1134605"/>
            <a:ext cx="9710453" cy="54621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E74A67-1512-FEA0-B22F-BC4F8A9529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51" t="18628" r="31372" b="8170"/>
          <a:stretch/>
        </p:blipFill>
        <p:spPr>
          <a:xfrm>
            <a:off x="2965026" y="1716009"/>
            <a:ext cx="1880588" cy="17129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379092-B024-4372-2AC6-43E40CF104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941" t="17965" r="58464" b="21082"/>
          <a:stretch/>
        </p:blipFill>
        <p:spPr>
          <a:xfrm>
            <a:off x="0" y="1267327"/>
            <a:ext cx="2999749" cy="266482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0CD693-F286-CF21-5079-3FC3462AC1AF}"/>
              </a:ext>
            </a:extLst>
          </p:cNvPr>
          <p:cNvSpPr txBox="1"/>
          <p:nvPr/>
        </p:nvSpPr>
        <p:spPr>
          <a:xfrm>
            <a:off x="4279950" y="6488668"/>
            <a:ext cx="702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highlight>
                  <a:srgbClr val="FFFF00"/>
                </a:highlight>
              </a:rPr>
              <a:t>MOLECULAS QUE REFUERCEN LA INTERACCIÓN CÉLULA-CÉLULA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420208" y="766118"/>
            <a:ext cx="5561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Células resistentes a la infección y a la respuesta inmune</a:t>
            </a:r>
          </a:p>
        </p:txBody>
      </p:sp>
    </p:spTree>
    <p:extLst>
      <p:ext uri="{BB962C8B-B14F-4D97-AF65-F5344CB8AC3E}">
        <p14:creationId xmlns:p14="http://schemas.microsoft.com/office/powerpoint/2010/main" val="117662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7049716-739F-D900-224F-4616E93ED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66" y="936882"/>
            <a:ext cx="3695700" cy="1701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F2ABB3-F136-42EA-69FE-C12E9A7F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657" y="2046862"/>
            <a:ext cx="4838700" cy="33782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302805" y="1234181"/>
            <a:ext cx="433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¿Un papel para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VIH-1 en la curación?</a:t>
            </a:r>
          </a:p>
        </p:txBody>
      </p:sp>
    </p:spTree>
    <p:extLst>
      <p:ext uri="{BB962C8B-B14F-4D97-AF65-F5344CB8AC3E}">
        <p14:creationId xmlns:p14="http://schemas.microsoft.com/office/powerpoint/2010/main" val="1272565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FE6B83B-2208-A150-B5BE-FBD13FE50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60" y="1507527"/>
            <a:ext cx="9255060" cy="520597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149255" y="916549"/>
            <a:ext cx="433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¿Un papel para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VIH-1 en la curación?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3CF08B-330C-3638-B400-73AFB950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3" r="6400"/>
          <a:stretch/>
        </p:blipFill>
        <p:spPr>
          <a:xfrm>
            <a:off x="5152768" y="2186810"/>
            <a:ext cx="6821388" cy="44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0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9A990E91-6902-F54B-E7C0-34952DF39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1" y="1568113"/>
            <a:ext cx="7772400" cy="43719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F84CC1-033C-134A-1045-5C224A951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4997" t="17844" b="10163"/>
          <a:stretch/>
        </p:blipFill>
        <p:spPr>
          <a:xfrm>
            <a:off x="7781111" y="1843176"/>
            <a:ext cx="4334691" cy="501482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83F3598-4DF6-8598-8E19-67B2CEA21E63}"/>
              </a:ext>
            </a:extLst>
          </p:cNvPr>
          <p:cNvSpPr txBox="1"/>
          <p:nvPr/>
        </p:nvSpPr>
        <p:spPr>
          <a:xfrm>
            <a:off x="8595361" y="919846"/>
            <a:ext cx="3672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Ibalizumab-targeted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-mRNA</a:t>
            </a:r>
          </a:p>
          <a:p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PBMCs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drive p24 expresión in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cells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pwh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cCART</a:t>
            </a:r>
            <a:endParaRPr lang="es-ES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897230" y="1013270"/>
            <a:ext cx="433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¿Un papel para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VIH-1 en la curación?</a:t>
            </a:r>
          </a:p>
        </p:txBody>
      </p:sp>
    </p:spTree>
    <p:extLst>
      <p:ext uri="{BB962C8B-B14F-4D97-AF65-F5344CB8AC3E}">
        <p14:creationId xmlns:p14="http://schemas.microsoft.com/office/powerpoint/2010/main" val="3921394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E9BC21AD-40BA-4FA5-5EAA-AEBF12863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9195" y="3846395"/>
            <a:ext cx="5028421" cy="28284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577E32D-DE6D-E3A4-9C90-6578CBFD77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0269"/>
          <a:stretch/>
        </p:blipFill>
        <p:spPr>
          <a:xfrm>
            <a:off x="3327400" y="1012895"/>
            <a:ext cx="7772400" cy="26114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402777-F267-BFAA-B3D0-69FE11FC1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726" t="15142"/>
          <a:stretch/>
        </p:blipFill>
        <p:spPr>
          <a:xfrm>
            <a:off x="89185" y="1156613"/>
            <a:ext cx="2819400" cy="37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4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8" y="10424"/>
            <a:ext cx="1681147" cy="7556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9" name="Text Box 1387"/>
          <p:cNvSpPr txBox="1">
            <a:spLocks noChangeArrowheads="1"/>
          </p:cNvSpPr>
          <p:nvPr/>
        </p:nvSpPr>
        <p:spPr bwMode="auto">
          <a:xfrm>
            <a:off x="7300822" y="6164040"/>
            <a:ext cx="2376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 err="1">
                <a:solidFill>
                  <a:srgbClr val="0000CC"/>
                </a:solidFill>
              </a:rPr>
              <a:t>Increases</a:t>
            </a:r>
            <a:r>
              <a:rPr lang="es-ES" altLang="en-US" b="1" dirty="0">
                <a:solidFill>
                  <a:srgbClr val="0000CC"/>
                </a:solidFill>
              </a:rPr>
              <a:t> Apoptosis</a:t>
            </a:r>
          </a:p>
        </p:txBody>
      </p:sp>
      <p:sp>
        <p:nvSpPr>
          <p:cNvPr id="721" name="Text Box 1390"/>
          <p:cNvSpPr txBox="1">
            <a:spLocks noChangeArrowheads="1"/>
          </p:cNvSpPr>
          <p:nvPr/>
        </p:nvSpPr>
        <p:spPr bwMode="auto">
          <a:xfrm>
            <a:off x="173165" y="1407385"/>
            <a:ext cx="4181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altLang="en-US" b="1" dirty="0" err="1"/>
              <a:t>Elongation</a:t>
            </a:r>
            <a:r>
              <a:rPr lang="es-ES" altLang="en-US" b="1" dirty="0"/>
              <a:t> </a:t>
            </a:r>
            <a:r>
              <a:rPr lang="es-ES" altLang="en-US" b="1" dirty="0" err="1"/>
              <a:t>of</a:t>
            </a:r>
            <a:r>
              <a:rPr lang="es-ES" altLang="en-US" b="1" dirty="0"/>
              <a:t> viral mRNA</a:t>
            </a:r>
          </a:p>
        </p:txBody>
      </p:sp>
      <p:sp>
        <p:nvSpPr>
          <p:cNvPr id="722" name="Text Box 1392"/>
          <p:cNvSpPr txBox="1">
            <a:spLocks noChangeArrowheads="1"/>
          </p:cNvSpPr>
          <p:nvPr/>
        </p:nvSpPr>
        <p:spPr bwMode="auto">
          <a:xfrm>
            <a:off x="5034231" y="1328937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 err="1"/>
              <a:t>Changes</a:t>
            </a:r>
            <a:r>
              <a:rPr lang="es-ES" altLang="en-US" b="1" dirty="0"/>
              <a:t> in </a:t>
            </a:r>
            <a:r>
              <a:rPr lang="es-ES" altLang="en-US" b="1" dirty="0" err="1"/>
              <a:t>Cellular</a:t>
            </a:r>
            <a:r>
              <a:rPr lang="es-ES" altLang="en-US" b="1" dirty="0"/>
              <a:t> </a:t>
            </a:r>
            <a:r>
              <a:rPr lang="es-ES" altLang="en-US" b="1" dirty="0" err="1"/>
              <a:t>environment</a:t>
            </a:r>
            <a:endParaRPr lang="es-ES" altLang="en-US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4B1CA24-D37F-25FF-5672-5BE8D65784A1}"/>
              </a:ext>
            </a:extLst>
          </p:cNvPr>
          <p:cNvSpPr/>
          <p:nvPr/>
        </p:nvSpPr>
        <p:spPr>
          <a:xfrm>
            <a:off x="258555" y="976550"/>
            <a:ext cx="4332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¿Un papel para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VIH-1 en la curación?</a:t>
            </a:r>
          </a:p>
        </p:txBody>
      </p:sp>
      <p:pic>
        <p:nvPicPr>
          <p:cNvPr id="5" name="Picture 162">
            <a:extLst>
              <a:ext uri="{FF2B5EF4-FFF2-40B4-BE49-F238E27FC236}">
                <a16:creationId xmlns:a16="http://schemas.microsoft.com/office/drawing/2014/main" id="{B59C1F2D-0894-E3EC-51EB-FA23BEC04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53" y="4025010"/>
            <a:ext cx="12255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3">
            <a:extLst>
              <a:ext uri="{FF2B5EF4-FFF2-40B4-BE49-F238E27FC236}">
                <a16:creationId xmlns:a16="http://schemas.microsoft.com/office/drawing/2014/main" id="{18352968-10FB-D019-A0EB-7DCC9746FB12}"/>
              </a:ext>
            </a:extLst>
          </p:cNvPr>
          <p:cNvSpPr>
            <a:spLocks noChangeArrowheads="1"/>
          </p:cNvSpPr>
          <p:nvPr/>
        </p:nvSpPr>
        <p:spPr bwMode="auto">
          <a:xfrm rot="2478502">
            <a:off x="7012691" y="3520184"/>
            <a:ext cx="576263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29" name="AutoShape 165">
            <a:extLst>
              <a:ext uri="{FF2B5EF4-FFF2-40B4-BE49-F238E27FC236}">
                <a16:creationId xmlns:a16="http://schemas.microsoft.com/office/drawing/2014/main" id="{A9086FBC-FABD-3652-D2B2-BFB28AB49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1502" y="4412995"/>
            <a:ext cx="576263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0" name="AutoShape 166">
            <a:extLst>
              <a:ext uri="{FF2B5EF4-FFF2-40B4-BE49-F238E27FC236}">
                <a16:creationId xmlns:a16="http://schemas.microsoft.com/office/drawing/2014/main" id="{DB999DD0-9481-648D-5208-2F02B433F9F5}"/>
              </a:ext>
            </a:extLst>
          </p:cNvPr>
          <p:cNvSpPr>
            <a:spLocks noChangeArrowheads="1"/>
          </p:cNvSpPr>
          <p:nvPr/>
        </p:nvSpPr>
        <p:spPr bwMode="auto">
          <a:xfrm rot="5172918">
            <a:off x="7831196" y="3278512"/>
            <a:ext cx="576263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1" name="AutoShape 167">
            <a:extLst>
              <a:ext uri="{FF2B5EF4-FFF2-40B4-BE49-F238E27FC236}">
                <a16:creationId xmlns:a16="http://schemas.microsoft.com/office/drawing/2014/main" id="{59077EF9-5DBC-FBD8-11C2-8EAA18FD7F9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127909" y="5357716"/>
            <a:ext cx="576263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3" name="AutoShape 169">
            <a:extLst>
              <a:ext uri="{FF2B5EF4-FFF2-40B4-BE49-F238E27FC236}">
                <a16:creationId xmlns:a16="http://schemas.microsoft.com/office/drawing/2014/main" id="{890FA58D-DDDB-4317-4843-ACB24B733DC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9196807" y="4216245"/>
            <a:ext cx="576262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4" name="AutoShape 170">
            <a:extLst>
              <a:ext uri="{FF2B5EF4-FFF2-40B4-BE49-F238E27FC236}">
                <a16:creationId xmlns:a16="http://schemas.microsoft.com/office/drawing/2014/main" id="{1BE2F8AF-209C-1AE7-066B-F694645E31B2}"/>
              </a:ext>
            </a:extLst>
          </p:cNvPr>
          <p:cNvSpPr>
            <a:spLocks noChangeArrowheads="1"/>
          </p:cNvSpPr>
          <p:nvPr/>
        </p:nvSpPr>
        <p:spPr bwMode="auto">
          <a:xfrm rot="12611553">
            <a:off x="9171691" y="5248972"/>
            <a:ext cx="576263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35" name="Text Box 1387">
            <a:extLst>
              <a:ext uri="{FF2B5EF4-FFF2-40B4-BE49-F238E27FC236}">
                <a16:creationId xmlns:a16="http://schemas.microsoft.com/office/drawing/2014/main" id="{ABD9B10F-989D-A876-91B9-71E02E29E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5555" y="5761316"/>
            <a:ext cx="2376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>
                <a:solidFill>
                  <a:srgbClr val="0000CC"/>
                </a:solidFill>
              </a:rPr>
              <a:t>Apoptosis </a:t>
            </a:r>
            <a:r>
              <a:rPr lang="es-ES" altLang="en-US" b="1" dirty="0" err="1">
                <a:solidFill>
                  <a:srgbClr val="0000CC"/>
                </a:solidFill>
              </a:rPr>
              <a:t>resistance</a:t>
            </a:r>
            <a:endParaRPr lang="es-ES" altLang="en-US" b="1" dirty="0">
              <a:solidFill>
                <a:srgbClr val="0000CC"/>
              </a:solidFill>
            </a:endParaRPr>
          </a:p>
        </p:txBody>
      </p:sp>
      <p:pic>
        <p:nvPicPr>
          <p:cNvPr id="738" name="Picture 56">
            <a:extLst>
              <a:ext uri="{FF2B5EF4-FFF2-40B4-BE49-F238E27FC236}">
                <a16:creationId xmlns:a16="http://schemas.microsoft.com/office/drawing/2014/main" id="{EB9E6106-0642-707A-40FB-EB36AF7F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80" y="2675764"/>
            <a:ext cx="1078137" cy="99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9" name="Text Box 1387">
            <a:extLst>
              <a:ext uri="{FF2B5EF4-FFF2-40B4-BE49-F238E27FC236}">
                <a16:creationId xmlns:a16="http://schemas.microsoft.com/office/drawing/2014/main" id="{DB7FB7C2-7196-A79C-1F12-6D663C6A6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396" y="2008409"/>
            <a:ext cx="16079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 err="1">
                <a:solidFill>
                  <a:srgbClr val="0000CC"/>
                </a:solidFill>
              </a:rPr>
              <a:t>Cytoskeletonchanges</a:t>
            </a:r>
            <a:endParaRPr lang="es-ES" altLang="en-US" b="1" dirty="0">
              <a:solidFill>
                <a:srgbClr val="0000CC"/>
              </a:solidFill>
            </a:endParaRPr>
          </a:p>
        </p:txBody>
      </p:sp>
      <p:sp>
        <p:nvSpPr>
          <p:cNvPr id="740" name="Text Box 1387">
            <a:extLst>
              <a:ext uri="{FF2B5EF4-FFF2-40B4-BE49-F238E27FC236}">
                <a16:creationId xmlns:a16="http://schemas.microsoft.com/office/drawing/2014/main" id="{F979713F-F1D4-799D-FA1D-EAB6E3B3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003" y="3655678"/>
            <a:ext cx="16079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 err="1">
                <a:solidFill>
                  <a:srgbClr val="0000CC"/>
                </a:solidFill>
              </a:rPr>
              <a:t>Chemotaxis</a:t>
            </a:r>
            <a:endParaRPr lang="es-ES" altLang="en-US" b="1" dirty="0">
              <a:solidFill>
                <a:srgbClr val="0000CC"/>
              </a:solidFill>
            </a:endParaRPr>
          </a:p>
        </p:txBody>
      </p:sp>
      <p:graphicFrame>
        <p:nvGraphicFramePr>
          <p:cNvPr id="741" name="Object 62">
            <a:extLst>
              <a:ext uri="{FF2B5EF4-FFF2-40B4-BE49-F238E27FC236}">
                <a16:creationId xmlns:a16="http://schemas.microsoft.com/office/drawing/2014/main" id="{BC528DF0-BCC4-DBD6-CD49-673C8142FA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702425"/>
              </p:ext>
            </p:extLst>
          </p:nvPr>
        </p:nvGraphicFramePr>
        <p:xfrm>
          <a:off x="5439193" y="4068977"/>
          <a:ext cx="1346437" cy="117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6542857" imgH="4952381" progId="Photoshop.Image.7">
                  <p:embed/>
                </p:oleObj>
              </mc:Choice>
              <mc:Fallback>
                <p:oleObj name="Image" r:id="rId5" imgW="6542857" imgH="4952381" progId="Photoshop.Image.7">
                  <p:embed/>
                  <p:pic>
                    <p:nvPicPr>
                      <p:cNvPr id="179262" name="Object 6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9193" y="4068977"/>
                        <a:ext cx="1346437" cy="1172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3" name="Picture 157">
            <a:extLst>
              <a:ext uri="{FF2B5EF4-FFF2-40B4-BE49-F238E27FC236}">
                <a16:creationId xmlns:a16="http://schemas.microsoft.com/office/drawing/2014/main" id="{CE2843B1-E84C-08C5-336D-C30197D3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52" y="1965810"/>
            <a:ext cx="847520" cy="9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6" name="Text Box 1387">
            <a:extLst>
              <a:ext uri="{FF2B5EF4-FFF2-40B4-BE49-F238E27FC236}">
                <a16:creationId xmlns:a16="http://schemas.microsoft.com/office/drawing/2014/main" id="{E8D229F3-B51B-FA76-9754-2169D42B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772" y="2868179"/>
            <a:ext cx="2376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 err="1">
                <a:solidFill>
                  <a:srgbClr val="0000CC"/>
                </a:solidFill>
              </a:rPr>
              <a:t>Anergy</a:t>
            </a:r>
            <a:endParaRPr lang="es-ES" altLang="en-US" b="1" dirty="0">
              <a:solidFill>
                <a:srgbClr val="0000CC"/>
              </a:solidFill>
            </a:endParaRPr>
          </a:p>
        </p:txBody>
      </p:sp>
      <p:sp>
        <p:nvSpPr>
          <p:cNvPr id="747" name="Text Box 1387">
            <a:extLst>
              <a:ext uri="{FF2B5EF4-FFF2-40B4-BE49-F238E27FC236}">
                <a16:creationId xmlns:a16="http://schemas.microsoft.com/office/drawing/2014/main" id="{8ACC49DF-0346-44E9-01D6-04D4E9921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807" y="807617"/>
            <a:ext cx="23764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 err="1">
                <a:solidFill>
                  <a:srgbClr val="0000CC"/>
                </a:solidFill>
              </a:rPr>
              <a:t>Senescence</a:t>
            </a:r>
            <a:endParaRPr lang="es-ES" altLang="en-US" b="1" dirty="0">
              <a:solidFill>
                <a:srgbClr val="0000CC"/>
              </a:solidFill>
            </a:endParaRPr>
          </a:p>
        </p:txBody>
      </p:sp>
      <p:sp>
        <p:nvSpPr>
          <p:cNvPr id="748" name="AutoShape 169">
            <a:extLst>
              <a:ext uri="{FF2B5EF4-FFF2-40B4-BE49-F238E27FC236}">
                <a16:creationId xmlns:a16="http://schemas.microsoft.com/office/drawing/2014/main" id="{52AFE888-4DC5-EC39-02FF-31A1D8AB017A}"/>
              </a:ext>
            </a:extLst>
          </p:cNvPr>
          <p:cNvSpPr>
            <a:spLocks noChangeArrowheads="1"/>
          </p:cNvSpPr>
          <p:nvPr/>
        </p:nvSpPr>
        <p:spPr bwMode="auto">
          <a:xfrm rot="7921736">
            <a:off x="8893059" y="3233000"/>
            <a:ext cx="576262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50" name="AutoShape 169">
            <a:extLst>
              <a:ext uri="{FF2B5EF4-FFF2-40B4-BE49-F238E27FC236}">
                <a16:creationId xmlns:a16="http://schemas.microsoft.com/office/drawing/2014/main" id="{E053228F-60DD-D4C8-E4EB-E927D0FA8D57}"/>
              </a:ext>
            </a:extLst>
          </p:cNvPr>
          <p:cNvSpPr>
            <a:spLocks noChangeArrowheads="1"/>
          </p:cNvSpPr>
          <p:nvPr/>
        </p:nvSpPr>
        <p:spPr bwMode="auto">
          <a:xfrm rot="19009636">
            <a:off x="6998420" y="5373476"/>
            <a:ext cx="576262" cy="6477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51" name="Text Box 1387">
            <a:extLst>
              <a:ext uri="{FF2B5EF4-FFF2-40B4-BE49-F238E27FC236}">
                <a16:creationId xmlns:a16="http://schemas.microsoft.com/office/drawing/2014/main" id="{8E658D93-F97D-A300-13F6-3409F77D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396" y="6490216"/>
            <a:ext cx="1585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b="1" dirty="0">
                <a:solidFill>
                  <a:srgbClr val="0000CC"/>
                </a:solidFill>
              </a:rPr>
              <a:t>CNS </a:t>
            </a:r>
            <a:r>
              <a:rPr lang="es-ES" altLang="en-US" b="1" dirty="0" err="1">
                <a:solidFill>
                  <a:srgbClr val="0000CC"/>
                </a:solidFill>
              </a:rPr>
              <a:t>toxicity</a:t>
            </a:r>
            <a:endParaRPr lang="es-ES" altLang="en-US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Cómo es y cómo funciona nuestro cerebro?">
            <a:extLst>
              <a:ext uri="{FF2B5EF4-FFF2-40B4-BE49-F238E27FC236}">
                <a16:creationId xmlns:a16="http://schemas.microsoft.com/office/drawing/2014/main" id="{5184611C-FE48-BB74-1C27-42140B7A3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8" t="19764" r="21602" b="9131"/>
          <a:stretch/>
        </p:blipFill>
        <p:spPr bwMode="auto">
          <a:xfrm>
            <a:off x="5428198" y="5357092"/>
            <a:ext cx="1368425" cy="11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2" name="Imagen 751">
            <a:extLst>
              <a:ext uri="{FF2B5EF4-FFF2-40B4-BE49-F238E27FC236}">
                <a16:creationId xmlns:a16="http://schemas.microsoft.com/office/drawing/2014/main" id="{A60CB02E-6B3E-CCB3-5883-C14642AB8C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089" t="40271" r="33665" b="8879"/>
          <a:stretch/>
        </p:blipFill>
        <p:spPr>
          <a:xfrm>
            <a:off x="8416040" y="1365297"/>
            <a:ext cx="3434653" cy="1845460"/>
          </a:xfrm>
          <a:prstGeom prst="rect">
            <a:avLst/>
          </a:prstGeom>
        </p:spPr>
      </p:pic>
      <p:sp>
        <p:nvSpPr>
          <p:cNvPr id="753" name="CuadroTexto 752">
            <a:extLst>
              <a:ext uri="{FF2B5EF4-FFF2-40B4-BE49-F238E27FC236}">
                <a16:creationId xmlns:a16="http://schemas.microsoft.com/office/drawing/2014/main" id="{6B1847C3-041E-D88C-CEAB-AFDF662C44CF}"/>
              </a:ext>
            </a:extLst>
          </p:cNvPr>
          <p:cNvSpPr txBox="1"/>
          <p:nvPr/>
        </p:nvSpPr>
        <p:spPr>
          <a:xfrm>
            <a:off x="10280477" y="1161304"/>
            <a:ext cx="1692881" cy="506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err="1">
                <a:solidFill>
                  <a:srgbClr val="002060"/>
                </a:solidFill>
              </a:rPr>
              <a:t>CpG</a:t>
            </a:r>
            <a:r>
              <a:rPr lang="es-ES" sz="1200" b="1" dirty="0">
                <a:solidFill>
                  <a:srgbClr val="002060"/>
                </a:solidFill>
              </a:rPr>
              <a:t> </a:t>
            </a:r>
            <a:r>
              <a:rPr lang="es-ES" sz="1200" b="1" dirty="0" err="1">
                <a:solidFill>
                  <a:srgbClr val="002060"/>
                </a:solidFill>
              </a:rPr>
              <a:t>Methylation</a:t>
            </a:r>
            <a:endParaRPr lang="es-ES" sz="1200" b="1" dirty="0">
              <a:solidFill>
                <a:srgbClr val="002060"/>
              </a:solidFill>
            </a:endParaRPr>
          </a:p>
          <a:p>
            <a:r>
              <a:rPr lang="es-ES" sz="1200" b="1" dirty="0" err="1">
                <a:solidFill>
                  <a:srgbClr val="002060"/>
                </a:solidFill>
              </a:rPr>
              <a:t>Histone</a:t>
            </a:r>
            <a:r>
              <a:rPr lang="es-ES" sz="1200" b="1" dirty="0">
                <a:solidFill>
                  <a:srgbClr val="002060"/>
                </a:solidFill>
              </a:rPr>
              <a:t> </a:t>
            </a:r>
            <a:r>
              <a:rPr lang="es-ES" sz="1200" b="1" dirty="0" err="1">
                <a:solidFill>
                  <a:srgbClr val="002060"/>
                </a:solidFill>
              </a:rPr>
              <a:t>Modifications</a:t>
            </a:r>
            <a:endParaRPr lang="es-ES" sz="1200" b="1" dirty="0">
              <a:solidFill>
                <a:srgbClr val="002060"/>
              </a:solidFill>
            </a:endParaRPr>
          </a:p>
        </p:txBody>
      </p:sp>
      <p:sp>
        <p:nvSpPr>
          <p:cNvPr id="754" name="CuadroTexto 753">
            <a:extLst>
              <a:ext uri="{FF2B5EF4-FFF2-40B4-BE49-F238E27FC236}">
                <a16:creationId xmlns:a16="http://schemas.microsoft.com/office/drawing/2014/main" id="{5EDC23BC-2B3C-0312-1658-3B575EF9275F}"/>
              </a:ext>
            </a:extLst>
          </p:cNvPr>
          <p:cNvSpPr txBox="1"/>
          <p:nvPr/>
        </p:nvSpPr>
        <p:spPr>
          <a:xfrm>
            <a:off x="10948740" y="2768601"/>
            <a:ext cx="13372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b="1" dirty="0">
                <a:solidFill>
                  <a:srgbClr val="002060"/>
                </a:solidFill>
                <a:latin typeface="MS Shell Dlg 2" panose="020B0604030504040204" pitchFamily="34" charset="0"/>
              </a:rPr>
              <a:t>TGF-</a:t>
            </a:r>
            <a:r>
              <a:rPr lang="el-GR" sz="1100" b="1" dirty="0">
                <a:solidFill>
                  <a:srgbClr val="002060"/>
                </a:solidFill>
              </a:rPr>
              <a:t>β</a:t>
            </a:r>
            <a:r>
              <a:rPr lang="es-ES" sz="1100" b="1" dirty="0">
                <a:solidFill>
                  <a:srgbClr val="002060"/>
                </a:solidFill>
              </a:rPr>
              <a:t> (</a:t>
            </a:r>
            <a:r>
              <a:rPr lang="es-ES" sz="1100" b="1" dirty="0" err="1">
                <a:solidFill>
                  <a:srgbClr val="002060"/>
                </a:solidFill>
              </a:rPr>
              <a:t>Early</a:t>
            </a:r>
            <a:r>
              <a:rPr lang="es-ES" sz="1100" b="1" dirty="0">
                <a:solidFill>
                  <a:srgbClr val="002060"/>
                </a:solidFill>
              </a:rPr>
              <a:t> SASP)</a:t>
            </a:r>
          </a:p>
          <a:p>
            <a:r>
              <a:rPr lang="es-ES" sz="1100" b="1" dirty="0">
                <a:solidFill>
                  <a:srgbClr val="002060"/>
                </a:solidFill>
                <a:latin typeface="MS Shell Dlg 2" panose="020B0604030504040204" pitchFamily="34" charset="0"/>
              </a:rPr>
              <a:t>IL-1</a:t>
            </a:r>
            <a:r>
              <a:rPr lang="el-GR" sz="1100" b="1" baseline="30000" dirty="0">
                <a:solidFill>
                  <a:srgbClr val="002060"/>
                </a:solidFill>
                <a:latin typeface="MS Shell Dlg 2" panose="020B0604030504040204" pitchFamily="34" charset="0"/>
              </a:rPr>
              <a:t>α</a:t>
            </a:r>
            <a:r>
              <a:rPr lang="es-ES" sz="1100" b="1" dirty="0">
                <a:solidFill>
                  <a:srgbClr val="002060"/>
                </a:solidFill>
                <a:latin typeface="MS Shell Dlg 2" panose="020B0604030504040204" pitchFamily="34" charset="0"/>
              </a:rPr>
              <a:t>, IL6. PAI1, IL8</a:t>
            </a:r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55" name="Imagen 754">
            <a:extLst>
              <a:ext uri="{FF2B5EF4-FFF2-40B4-BE49-F238E27FC236}">
                <a16:creationId xmlns:a16="http://schemas.microsoft.com/office/drawing/2014/main" id="{10F5FE69-2C84-244F-E1BA-692F3A8818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608" t="8867" r="40226" b="11572"/>
          <a:stretch/>
        </p:blipFill>
        <p:spPr>
          <a:xfrm>
            <a:off x="9916763" y="3946581"/>
            <a:ext cx="1478565" cy="1263500"/>
          </a:xfrm>
          <a:prstGeom prst="rect">
            <a:avLst/>
          </a:prstGeom>
        </p:spPr>
      </p:pic>
      <p:grpSp>
        <p:nvGrpSpPr>
          <p:cNvPr id="756" name="Grupo 755">
            <a:extLst>
              <a:ext uri="{FF2B5EF4-FFF2-40B4-BE49-F238E27FC236}">
                <a16:creationId xmlns:a16="http://schemas.microsoft.com/office/drawing/2014/main" id="{FF90BECE-C930-8525-42BF-0B5FF5A86214}"/>
              </a:ext>
            </a:extLst>
          </p:cNvPr>
          <p:cNvGrpSpPr/>
          <p:nvPr/>
        </p:nvGrpSpPr>
        <p:grpSpPr>
          <a:xfrm>
            <a:off x="765431" y="2000828"/>
            <a:ext cx="3563036" cy="2927423"/>
            <a:chOff x="271463" y="2495550"/>
            <a:chExt cx="4687887" cy="3327400"/>
          </a:xfrm>
        </p:grpSpPr>
        <p:grpSp>
          <p:nvGrpSpPr>
            <p:cNvPr id="757" name="Group 676">
              <a:extLst>
                <a:ext uri="{FF2B5EF4-FFF2-40B4-BE49-F238E27FC236}">
                  <a16:creationId xmlns:a16="http://schemas.microsoft.com/office/drawing/2014/main" id="{5E2C3EB2-A1AF-D947-4E90-696480E4B3F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1463" y="2495550"/>
              <a:ext cx="4687887" cy="3327400"/>
              <a:chOff x="3107" y="1793"/>
              <a:chExt cx="1459" cy="1036"/>
            </a:xfrm>
          </p:grpSpPr>
          <p:grpSp>
            <p:nvGrpSpPr>
              <p:cNvPr id="764" name="Group 677">
                <a:extLst>
                  <a:ext uri="{FF2B5EF4-FFF2-40B4-BE49-F238E27FC236}">
                    <a16:creationId xmlns:a16="http://schemas.microsoft.com/office/drawing/2014/main" id="{D5C239AF-A05E-7DC1-CCB1-70AA934337D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199" y="2032"/>
                <a:ext cx="1165" cy="797"/>
                <a:chOff x="564" y="2860"/>
                <a:chExt cx="1817" cy="1245"/>
              </a:xfrm>
            </p:grpSpPr>
            <p:pic>
              <p:nvPicPr>
                <p:cNvPr id="2059" name="Picture 678">
                  <a:extLst>
                    <a:ext uri="{FF2B5EF4-FFF2-40B4-BE49-F238E27FC236}">
                      <a16:creationId xmlns:a16="http://schemas.microsoft.com/office/drawing/2014/main" id="{D95F5236-BEFE-F506-B2E8-A4875B9628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60" y="3765"/>
                  <a:ext cx="1321" cy="3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060" name="Group 679">
                  <a:extLst>
                    <a:ext uri="{FF2B5EF4-FFF2-40B4-BE49-F238E27FC236}">
                      <a16:creationId xmlns:a16="http://schemas.microsoft.com/office/drawing/2014/main" id="{7E3D7442-D746-024F-F2EF-90F8E029EE8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38" y="2860"/>
                  <a:ext cx="635" cy="1003"/>
                  <a:chOff x="2270" y="2826"/>
                  <a:chExt cx="264" cy="417"/>
                </a:xfrm>
              </p:grpSpPr>
              <p:sp>
                <p:nvSpPr>
                  <p:cNvPr id="2069" name="Line 680">
                    <a:extLst>
                      <a:ext uri="{FF2B5EF4-FFF2-40B4-BE49-F238E27FC236}">
                        <a16:creationId xmlns:a16="http://schemas.microsoft.com/office/drawing/2014/main" id="{0EA8483E-F71A-659F-A98C-8416A1AED0D4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404" y="2865"/>
                    <a:ext cx="68" cy="48"/>
                  </a:xfrm>
                  <a:prstGeom prst="line">
                    <a:avLst/>
                  </a:prstGeom>
                  <a:noFill/>
                  <a:ln w="12700">
                    <a:solidFill>
                      <a:srgbClr val="333333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70" name="Line 681">
                    <a:extLst>
                      <a:ext uri="{FF2B5EF4-FFF2-40B4-BE49-F238E27FC236}">
                        <a16:creationId xmlns:a16="http://schemas.microsoft.com/office/drawing/2014/main" id="{DE144F95-A88D-9D26-C87E-7624176236BC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435" y="2895"/>
                    <a:ext cx="68" cy="48"/>
                  </a:xfrm>
                  <a:prstGeom prst="line">
                    <a:avLst/>
                  </a:pr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71" name="Arc 682">
                    <a:extLst>
                      <a:ext uri="{FF2B5EF4-FFF2-40B4-BE49-F238E27FC236}">
                        <a16:creationId xmlns:a16="http://schemas.microsoft.com/office/drawing/2014/main" id="{85EE01E8-7B3B-A522-9599-F2C3CBE04A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flipH="1" flipV="1">
                    <a:off x="2361" y="2911"/>
                    <a:ext cx="46" cy="65"/>
                  </a:xfrm>
                  <a:custGeom>
                    <a:avLst/>
                    <a:gdLst>
                      <a:gd name="G0" fmla="+- 5269 0 0"/>
                      <a:gd name="G1" fmla="+- 20975 0 0"/>
                      <a:gd name="G2" fmla="+- 21600 0 0"/>
                      <a:gd name="T0" fmla="*/ 10429 w 26869"/>
                      <a:gd name="T1" fmla="*/ 0 h 42575"/>
                      <a:gd name="T2" fmla="*/ 0 w 26869"/>
                      <a:gd name="T3" fmla="*/ 41922 h 42575"/>
                      <a:gd name="T4" fmla="*/ 5269 w 26869"/>
                      <a:gd name="T5" fmla="*/ 20975 h 425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6869" h="42575" fill="none" extrusionOk="0">
                        <a:moveTo>
                          <a:pt x="10428" y="0"/>
                        </a:moveTo>
                        <a:cubicBezTo>
                          <a:pt x="20082" y="2375"/>
                          <a:pt x="26869" y="11033"/>
                          <a:pt x="26869" y="20975"/>
                        </a:cubicBezTo>
                        <a:cubicBezTo>
                          <a:pt x="26869" y="32904"/>
                          <a:pt x="17198" y="42575"/>
                          <a:pt x="5269" y="42575"/>
                        </a:cubicBezTo>
                        <a:cubicBezTo>
                          <a:pt x="3492" y="42574"/>
                          <a:pt x="1722" y="42355"/>
                          <a:pt x="-1" y="41922"/>
                        </a:cubicBezTo>
                      </a:path>
                      <a:path w="26869" h="42575" stroke="0" extrusionOk="0">
                        <a:moveTo>
                          <a:pt x="10428" y="0"/>
                        </a:moveTo>
                        <a:cubicBezTo>
                          <a:pt x="20082" y="2375"/>
                          <a:pt x="26869" y="11033"/>
                          <a:pt x="26869" y="20975"/>
                        </a:cubicBezTo>
                        <a:cubicBezTo>
                          <a:pt x="26869" y="32904"/>
                          <a:pt x="17198" y="42575"/>
                          <a:pt x="5269" y="42575"/>
                        </a:cubicBezTo>
                        <a:cubicBezTo>
                          <a:pt x="3492" y="42574"/>
                          <a:pt x="1722" y="42355"/>
                          <a:pt x="-1" y="41922"/>
                        </a:cubicBezTo>
                        <a:lnTo>
                          <a:pt x="5269" y="20975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29292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72" name="Arc 683">
                    <a:extLst>
                      <a:ext uri="{FF2B5EF4-FFF2-40B4-BE49-F238E27FC236}">
                        <a16:creationId xmlns:a16="http://schemas.microsoft.com/office/drawing/2014/main" id="{746AAD41-F688-D379-5EA2-1067EEA0EE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8247051" flipV="1">
                    <a:off x="2420" y="2947"/>
                    <a:ext cx="31" cy="28"/>
                  </a:xfrm>
                  <a:custGeom>
                    <a:avLst/>
                    <a:gdLst>
                      <a:gd name="G0" fmla="+- 6178 0 0"/>
                      <a:gd name="G1" fmla="+- 21600 0 0"/>
                      <a:gd name="G2" fmla="+- 21600 0 0"/>
                      <a:gd name="T0" fmla="*/ 0 w 26666"/>
                      <a:gd name="T1" fmla="*/ 902 h 21600"/>
                      <a:gd name="T2" fmla="*/ 26666 w 26666"/>
                      <a:gd name="T3" fmla="*/ 14760 h 21600"/>
                      <a:gd name="T4" fmla="*/ 6178 w 2666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6666" h="21600" fill="none" extrusionOk="0">
                        <a:moveTo>
                          <a:pt x="0" y="902"/>
                        </a:moveTo>
                        <a:cubicBezTo>
                          <a:pt x="2004" y="303"/>
                          <a:pt x="4085" y="0"/>
                          <a:pt x="6178" y="0"/>
                        </a:cubicBezTo>
                        <a:cubicBezTo>
                          <a:pt x="15471" y="0"/>
                          <a:pt x="23723" y="5944"/>
                          <a:pt x="26666" y="14759"/>
                        </a:cubicBezTo>
                      </a:path>
                      <a:path w="26666" h="21600" stroke="0" extrusionOk="0">
                        <a:moveTo>
                          <a:pt x="0" y="902"/>
                        </a:moveTo>
                        <a:cubicBezTo>
                          <a:pt x="2004" y="303"/>
                          <a:pt x="4085" y="0"/>
                          <a:pt x="6178" y="0"/>
                        </a:cubicBezTo>
                        <a:cubicBezTo>
                          <a:pt x="15471" y="0"/>
                          <a:pt x="23723" y="5944"/>
                          <a:pt x="26666" y="14759"/>
                        </a:cubicBezTo>
                        <a:lnTo>
                          <a:pt x="6178" y="2160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5F5F5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73" name="Oval 684">
                    <a:extLst>
                      <a:ext uri="{FF2B5EF4-FFF2-40B4-BE49-F238E27FC236}">
                        <a16:creationId xmlns:a16="http://schemas.microsoft.com/office/drawing/2014/main" id="{2369239E-B7EE-C05D-9F85-1EC7002AA22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2917510">
                    <a:off x="2463" y="2833"/>
                    <a:ext cx="78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74" name="Oval 685">
                    <a:extLst>
                      <a:ext uri="{FF2B5EF4-FFF2-40B4-BE49-F238E27FC236}">
                        <a16:creationId xmlns:a16="http://schemas.microsoft.com/office/drawing/2014/main" id="{469E5499-E049-3FDA-DB96-BD23C71CAF8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3312478">
                    <a:off x="2465" y="2845"/>
                    <a:ext cx="36" cy="7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75" name="Freeform 686">
                    <a:extLst>
                      <a:ext uri="{FF2B5EF4-FFF2-40B4-BE49-F238E27FC236}">
                        <a16:creationId xmlns:a16="http://schemas.microsoft.com/office/drawing/2014/main" id="{08DD7C6C-5DD5-8092-C682-71206A06697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270" y="2975"/>
                    <a:ext cx="118" cy="268"/>
                  </a:xfrm>
                  <a:custGeom>
                    <a:avLst/>
                    <a:gdLst>
                      <a:gd name="T0" fmla="*/ 0 w 99"/>
                      <a:gd name="T1" fmla="*/ 84 h 90"/>
                      <a:gd name="T2" fmla="*/ 41 w 99"/>
                      <a:gd name="T3" fmla="*/ 83 h 90"/>
                      <a:gd name="T4" fmla="*/ 89 w 99"/>
                      <a:gd name="T5" fmla="*/ 44 h 90"/>
                      <a:gd name="T6" fmla="*/ 98 w 99"/>
                      <a:gd name="T7" fmla="*/ 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9" h="90">
                        <a:moveTo>
                          <a:pt x="0" y="84"/>
                        </a:moveTo>
                        <a:cubicBezTo>
                          <a:pt x="13" y="87"/>
                          <a:pt x="26" y="90"/>
                          <a:pt x="41" y="83"/>
                        </a:cubicBezTo>
                        <a:cubicBezTo>
                          <a:pt x="56" y="76"/>
                          <a:pt x="79" y="58"/>
                          <a:pt x="89" y="44"/>
                        </a:cubicBezTo>
                        <a:cubicBezTo>
                          <a:pt x="99" y="30"/>
                          <a:pt x="97" y="7"/>
                          <a:pt x="98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76" name="Freeform 687">
                    <a:extLst>
                      <a:ext uri="{FF2B5EF4-FFF2-40B4-BE49-F238E27FC236}">
                        <a16:creationId xmlns:a16="http://schemas.microsoft.com/office/drawing/2014/main" id="{4E09FF63-927B-A6B3-61C3-9184B280DB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355" y="2974"/>
                    <a:ext cx="72" cy="263"/>
                  </a:xfrm>
                  <a:custGeom>
                    <a:avLst/>
                    <a:gdLst>
                      <a:gd name="T0" fmla="*/ 0 w 99"/>
                      <a:gd name="T1" fmla="*/ 84 h 90"/>
                      <a:gd name="T2" fmla="*/ 41 w 99"/>
                      <a:gd name="T3" fmla="*/ 83 h 90"/>
                      <a:gd name="T4" fmla="*/ 89 w 99"/>
                      <a:gd name="T5" fmla="*/ 44 h 90"/>
                      <a:gd name="T6" fmla="*/ 98 w 99"/>
                      <a:gd name="T7" fmla="*/ 0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9" h="90">
                        <a:moveTo>
                          <a:pt x="0" y="84"/>
                        </a:moveTo>
                        <a:cubicBezTo>
                          <a:pt x="13" y="87"/>
                          <a:pt x="26" y="90"/>
                          <a:pt x="41" y="83"/>
                        </a:cubicBezTo>
                        <a:cubicBezTo>
                          <a:pt x="56" y="76"/>
                          <a:pt x="79" y="58"/>
                          <a:pt x="89" y="44"/>
                        </a:cubicBezTo>
                        <a:cubicBezTo>
                          <a:pt x="99" y="30"/>
                          <a:pt x="97" y="7"/>
                          <a:pt x="98" y="0"/>
                        </a:cubicBezTo>
                      </a:path>
                    </a:pathLst>
                  </a:custGeom>
                  <a:noFill/>
                  <a:ln w="12700" cmpd="sng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061" name="Text Box 688">
                  <a:extLst>
                    <a:ext uri="{FF2B5EF4-FFF2-40B4-BE49-F238E27FC236}">
                      <a16:creationId xmlns:a16="http://schemas.microsoft.com/office/drawing/2014/main" id="{9A19CDD5-EF92-0203-1616-BB69127C1A03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790" y="3553"/>
                  <a:ext cx="317" cy="1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s-ES_tradnl" altLang="en-US" b="1">
                      <a:cs typeface="Arial" panose="020B0604020202020204" pitchFamily="34" charset="0"/>
                    </a:rPr>
                    <a:t>TAR</a:t>
                  </a:r>
                  <a:endParaRPr lang="en-US" altLang="en-US" b="1"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  <p:grpSp>
              <p:nvGrpSpPr>
                <p:cNvPr id="2062" name="Group 689">
                  <a:extLst>
                    <a:ext uri="{FF2B5EF4-FFF2-40B4-BE49-F238E27FC236}">
                      <a16:creationId xmlns:a16="http://schemas.microsoft.com/office/drawing/2014/main" id="{F0781A7E-0C01-98D4-1102-90048B7E0C7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564" y="3062"/>
                  <a:ext cx="1287" cy="855"/>
                  <a:chOff x="564" y="3062"/>
                  <a:chExt cx="1287" cy="855"/>
                </a:xfrm>
              </p:grpSpPr>
              <p:sp>
                <p:nvSpPr>
                  <p:cNvPr id="2063" name="Oval 690">
                    <a:extLst>
                      <a:ext uri="{FF2B5EF4-FFF2-40B4-BE49-F238E27FC236}">
                        <a16:creationId xmlns:a16="http://schemas.microsoft.com/office/drawing/2014/main" id="{D961A0F8-14BB-AFF7-AE94-CCF8A4C2D0F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46" y="3062"/>
                    <a:ext cx="1015" cy="75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C0C0C0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64" name="Oval 691">
                    <a:extLst>
                      <a:ext uri="{FF2B5EF4-FFF2-40B4-BE49-F238E27FC236}">
                        <a16:creationId xmlns:a16="http://schemas.microsoft.com/office/drawing/2014/main" id="{D76D878B-4C97-B7C5-14F0-6F11C44877E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10" y="3521"/>
                    <a:ext cx="430" cy="396"/>
                  </a:xfrm>
                  <a:prstGeom prst="ellipse">
                    <a:avLst/>
                  </a:prstGeom>
                  <a:solidFill>
                    <a:srgbClr val="CFCFCF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65" name="Oval 692">
                    <a:extLst>
                      <a:ext uri="{FF2B5EF4-FFF2-40B4-BE49-F238E27FC236}">
                        <a16:creationId xmlns:a16="http://schemas.microsoft.com/office/drawing/2014/main" id="{769E0F98-C5B1-65BD-7CBD-4A3293ACE4B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2008514">
                    <a:off x="564" y="3609"/>
                    <a:ext cx="176" cy="308"/>
                  </a:xfrm>
                  <a:prstGeom prst="ellipse">
                    <a:avLst/>
                  </a:prstGeom>
                  <a:solidFill>
                    <a:srgbClr val="CFCFCF"/>
                  </a:solidFill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66" name="Oval 693">
                    <a:extLst>
                      <a:ext uri="{FF2B5EF4-FFF2-40B4-BE49-F238E27FC236}">
                        <a16:creationId xmlns:a16="http://schemas.microsoft.com/office/drawing/2014/main" id="{0FD6C0D7-0B11-0D38-2D82-2D617758A5A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8" y="3495"/>
                    <a:ext cx="364" cy="346"/>
                  </a:xfrm>
                  <a:prstGeom prst="ellipse">
                    <a:avLst/>
                  </a:prstGeom>
                  <a:solidFill>
                    <a:srgbClr val="CFCFC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67" name="Oval 694">
                    <a:extLst>
                      <a:ext uri="{FF2B5EF4-FFF2-40B4-BE49-F238E27FC236}">
                        <a16:creationId xmlns:a16="http://schemas.microsoft.com/office/drawing/2014/main" id="{948C7432-448E-58BB-5282-24268758800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987261">
                    <a:off x="632" y="3561"/>
                    <a:ext cx="194" cy="276"/>
                  </a:xfrm>
                  <a:prstGeom prst="ellipse">
                    <a:avLst/>
                  </a:prstGeom>
                  <a:solidFill>
                    <a:srgbClr val="CFCFC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068" name="Text Box 695">
                    <a:extLst>
                      <a:ext uri="{FF2B5EF4-FFF2-40B4-BE49-F238E27FC236}">
                        <a16:creationId xmlns:a16="http://schemas.microsoft.com/office/drawing/2014/main" id="{36A56003-678B-48E1-3612-E860629C1D55}"/>
                      </a:ext>
                    </a:extLst>
                  </p:cNvPr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671" y="3220"/>
                    <a:ext cx="1180" cy="3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s-ES_tradnl" altLang="en-US" b="1" dirty="0">
                        <a:cs typeface="Arial" panose="020B0604020202020204" pitchFamily="34" charset="0"/>
                      </a:rPr>
                      <a:t>ARN </a:t>
                    </a:r>
                  </a:p>
                  <a:p>
                    <a:pPr algn="ctr"/>
                    <a:r>
                      <a:rPr lang="es-ES_tradnl" altLang="en-US" b="1" dirty="0">
                        <a:cs typeface="Arial" panose="020B0604020202020204" pitchFamily="34" charset="0"/>
                      </a:rPr>
                      <a:t>Polimerasa II</a:t>
                    </a:r>
                    <a:endParaRPr lang="en-US" altLang="en-US" b="1" dirty="0">
                      <a:cs typeface="Times New Roman" panose="02020603050405020304" pitchFamily="18" charset="0"/>
                      <a:sym typeface="Symbol" panose="05050102010706020507" pitchFamily="18" charset="2"/>
                    </a:endParaRPr>
                  </a:p>
                </p:txBody>
              </p:sp>
            </p:grpSp>
          </p:grpSp>
          <p:grpSp>
            <p:nvGrpSpPr>
              <p:cNvPr id="765" name="Group 696">
                <a:extLst>
                  <a:ext uri="{FF2B5EF4-FFF2-40B4-BE49-F238E27FC236}">
                    <a16:creationId xmlns:a16="http://schemas.microsoft.com/office/drawing/2014/main" id="{9E7896CD-A879-8D41-BE73-F2DF8D6650A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107" y="2562"/>
                <a:ext cx="221" cy="217"/>
                <a:chOff x="431" y="3249"/>
                <a:chExt cx="327" cy="323"/>
              </a:xfrm>
            </p:grpSpPr>
            <p:sp>
              <p:nvSpPr>
                <p:cNvPr id="2055" name="Oval 697">
                  <a:extLst>
                    <a:ext uri="{FF2B5EF4-FFF2-40B4-BE49-F238E27FC236}">
                      <a16:creationId xmlns:a16="http://schemas.microsoft.com/office/drawing/2014/main" id="{7A959668-32D2-9632-EB59-760E19F79B9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21" y="3430"/>
                  <a:ext cx="146" cy="1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5000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s-ES" altLang="en-US" b="1">
                      <a:cs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2056" name="Oval 698">
                  <a:extLst>
                    <a:ext uri="{FF2B5EF4-FFF2-40B4-BE49-F238E27FC236}">
                      <a16:creationId xmlns:a16="http://schemas.microsoft.com/office/drawing/2014/main" id="{84E9ED1A-C5A6-1C8C-0E1D-989C33AA8B6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1" y="3385"/>
                  <a:ext cx="146" cy="1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5000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s-ES" altLang="en-US" b="1">
                      <a:cs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2057" name="Oval 699">
                  <a:extLst>
                    <a:ext uri="{FF2B5EF4-FFF2-40B4-BE49-F238E27FC236}">
                      <a16:creationId xmlns:a16="http://schemas.microsoft.com/office/drawing/2014/main" id="{9D67BB3C-9213-6557-F7F1-D7FE503009F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1" y="3249"/>
                  <a:ext cx="146" cy="1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5000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s-ES" altLang="en-US" b="1">
                      <a:cs typeface="Arial" panose="020B0604020202020204" pitchFamily="34" charset="0"/>
                    </a:rPr>
                    <a:t>P</a:t>
                  </a:r>
                </a:p>
              </p:txBody>
            </p:sp>
            <p:sp>
              <p:nvSpPr>
                <p:cNvPr id="2058" name="Oval 700">
                  <a:extLst>
                    <a:ext uri="{FF2B5EF4-FFF2-40B4-BE49-F238E27FC236}">
                      <a16:creationId xmlns:a16="http://schemas.microsoft.com/office/drawing/2014/main" id="{FE8E0E96-9AB7-C2F2-C2AD-67764B28BDF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12" y="3430"/>
                  <a:ext cx="146" cy="1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5000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s-ES" altLang="en-US" b="1">
                      <a:cs typeface="Arial" panose="020B0604020202020204" pitchFamily="34" charset="0"/>
                    </a:rPr>
                    <a:t>P</a:t>
                  </a:r>
                </a:p>
              </p:txBody>
            </p:sp>
          </p:grpSp>
          <p:sp>
            <p:nvSpPr>
              <p:cNvPr id="766" name="Oval 701">
                <a:extLst>
                  <a:ext uri="{FF2B5EF4-FFF2-40B4-BE49-F238E27FC236}">
                    <a16:creationId xmlns:a16="http://schemas.microsoft.com/office/drawing/2014/main" id="{28212C61-7FAD-E691-3748-B4A44CE27A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340439" flipH="1" flipV="1">
                <a:off x="3941" y="1793"/>
                <a:ext cx="250" cy="244"/>
              </a:xfrm>
              <a:prstGeom prst="ellipse">
                <a:avLst/>
              </a:prstGeom>
              <a:gradFill rotWithShape="1">
                <a:gsLst>
                  <a:gs pos="0">
                    <a:srgbClr val="0000FF">
                      <a:gamma/>
                      <a:shade val="46275"/>
                      <a:invGamma/>
                    </a:srgbClr>
                  </a:gs>
                  <a:gs pos="50000">
                    <a:srgbClr val="0000FF">
                      <a:alpha val="80000"/>
                    </a:srgbClr>
                  </a:gs>
                  <a:gs pos="100000">
                    <a:srgbClr val="0000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767" name="Oval 702">
                <a:extLst>
                  <a:ext uri="{FF2B5EF4-FFF2-40B4-BE49-F238E27FC236}">
                    <a16:creationId xmlns:a16="http://schemas.microsoft.com/office/drawing/2014/main" id="{F97BDDA9-05D4-F10F-B5F6-EC21CCAE52B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340439" flipH="1" flipV="1">
                <a:off x="3755" y="1846"/>
                <a:ext cx="257" cy="257"/>
              </a:xfrm>
              <a:prstGeom prst="ellipse">
                <a:avLst/>
              </a:prstGeom>
              <a:gradFill rotWithShape="1">
                <a:gsLst>
                  <a:gs pos="0">
                    <a:srgbClr val="00CCFF">
                      <a:gamma/>
                      <a:shade val="46275"/>
                      <a:invGamma/>
                    </a:srgbClr>
                  </a:gs>
                  <a:gs pos="50000">
                    <a:srgbClr val="00CCFF">
                      <a:alpha val="80000"/>
                    </a:srgbClr>
                  </a:gs>
                  <a:gs pos="100000">
                    <a:srgbClr val="00CC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altLang="en-US">
                  <a:cs typeface="Arial" panose="020B0604020202020204" pitchFamily="34" charset="0"/>
                </a:endParaRPr>
              </a:p>
            </p:txBody>
          </p:sp>
          <p:sp>
            <p:nvSpPr>
              <p:cNvPr id="2048" name="Text Box 703">
                <a:extLst>
                  <a:ext uri="{FF2B5EF4-FFF2-40B4-BE49-F238E27FC236}">
                    <a16:creationId xmlns:a16="http://schemas.microsoft.com/office/drawing/2014/main" id="{279CAD43-E835-3726-2AE9-DA93F6E2035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739" y="1901"/>
                <a:ext cx="429" cy="1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ES" altLang="en-US" b="1">
                    <a:solidFill>
                      <a:schemeClr val="bg1"/>
                    </a:solidFill>
                    <a:cs typeface="Arial" panose="020B0604020202020204" pitchFamily="34" charset="0"/>
                  </a:rPr>
                  <a:t>CDK9</a:t>
                </a:r>
              </a:p>
            </p:txBody>
          </p:sp>
          <p:sp>
            <p:nvSpPr>
              <p:cNvPr id="2049" name="Text Box 704">
                <a:extLst>
                  <a:ext uri="{FF2B5EF4-FFF2-40B4-BE49-F238E27FC236}">
                    <a16:creationId xmlns:a16="http://schemas.microsoft.com/office/drawing/2014/main" id="{92785BA7-41D4-A5BA-AC54-82D878F3B1B1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918" y="1803"/>
                <a:ext cx="305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s-ES" altLang="en-US" b="1">
                    <a:solidFill>
                      <a:schemeClr val="bg1"/>
                    </a:solidFill>
                    <a:cs typeface="Arial" panose="020B0604020202020204" pitchFamily="34" charset="0"/>
                  </a:rPr>
                  <a:t>Ciclina T1</a:t>
                </a:r>
              </a:p>
            </p:txBody>
          </p:sp>
          <p:grpSp>
            <p:nvGrpSpPr>
              <p:cNvPr id="2051" name="Group 705">
                <a:extLst>
                  <a:ext uri="{FF2B5EF4-FFF2-40B4-BE49-F238E27FC236}">
                    <a16:creationId xmlns:a16="http://schemas.microsoft.com/office/drawing/2014/main" id="{80F438AD-4A06-C639-879D-CF71A71342E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076" y="1972"/>
                <a:ext cx="490" cy="146"/>
                <a:chOff x="3560" y="2614"/>
                <a:chExt cx="726" cy="216"/>
              </a:xfrm>
            </p:grpSpPr>
            <p:sp>
              <p:nvSpPr>
                <p:cNvPr id="2053" name="Oval 706">
                  <a:extLst>
                    <a:ext uri="{FF2B5EF4-FFF2-40B4-BE49-F238E27FC236}">
                      <a16:creationId xmlns:a16="http://schemas.microsoft.com/office/drawing/2014/main" id="{AEAF0229-897E-9A25-67EE-0604960EE8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560" y="2614"/>
                  <a:ext cx="336" cy="2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0066">
                        <a:gamma/>
                        <a:shade val="25490"/>
                        <a:invGamma/>
                      </a:srgbClr>
                    </a:gs>
                    <a:gs pos="50000">
                      <a:srgbClr val="660066">
                        <a:alpha val="56000"/>
                      </a:srgbClr>
                    </a:gs>
                    <a:gs pos="100000">
                      <a:srgbClr val="660066">
                        <a:gamma/>
                        <a:shade val="25490"/>
                        <a:invGamma/>
                      </a:srgbClr>
                    </a:gs>
                  </a:gsLst>
                  <a:lin ang="0" scaled="1"/>
                </a:gradFill>
                <a:ln w="63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4" name="Text Box 707">
                  <a:extLst>
                    <a:ext uri="{FF2B5EF4-FFF2-40B4-BE49-F238E27FC236}">
                      <a16:creationId xmlns:a16="http://schemas.microsoft.com/office/drawing/2014/main" id="{CF62DBF4-88FA-DF98-A0B5-31F8658157DC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560" y="2614"/>
                  <a:ext cx="726" cy="1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s-ES" altLang="en-US" b="1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Tat</a:t>
                  </a:r>
                </a:p>
              </p:txBody>
            </p:sp>
          </p:grpSp>
          <p:sp>
            <p:nvSpPr>
              <p:cNvPr id="2052" name="Oval 708">
                <a:extLst>
                  <a:ext uri="{FF2B5EF4-FFF2-40B4-BE49-F238E27FC236}">
                    <a16:creationId xmlns:a16="http://schemas.microsoft.com/office/drawing/2014/main" id="{BA57F480-D8A4-5E35-C0D5-B64AD7A79C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70" y="2026"/>
                <a:ext cx="98" cy="95"/>
              </a:xfrm>
              <a:prstGeom prst="ellipse">
                <a:avLst/>
              </a:prstGeom>
              <a:gradFill rotWithShape="1">
                <a:gsLst>
                  <a:gs pos="0">
                    <a:srgbClr val="FF6600">
                      <a:gamma/>
                      <a:shade val="46275"/>
                      <a:invGamma/>
                    </a:srgbClr>
                  </a:gs>
                  <a:gs pos="5000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s-ES" altLang="en-US" b="1">
                    <a:cs typeface="Arial" panose="020B0604020202020204" pitchFamily="34" charset="0"/>
                  </a:rPr>
                  <a:t>P</a:t>
                </a:r>
              </a:p>
            </p:txBody>
          </p:sp>
        </p:grpSp>
        <p:grpSp>
          <p:nvGrpSpPr>
            <p:cNvPr id="758" name="Group 1395">
              <a:extLst>
                <a:ext uri="{FF2B5EF4-FFF2-40B4-BE49-F238E27FC236}">
                  <a16:creationId xmlns:a16="http://schemas.microsoft.com/office/drawing/2014/main" id="{8A0C1963-5BD9-AA51-87B0-C987B3911D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3348" y="5225671"/>
              <a:ext cx="971249" cy="585483"/>
              <a:chOff x="1950" y="3689"/>
              <a:chExt cx="443" cy="164"/>
            </a:xfrm>
          </p:grpSpPr>
          <p:sp>
            <p:nvSpPr>
              <p:cNvPr id="760" name="Oval 1396">
                <a:extLst>
                  <a:ext uri="{FF2B5EF4-FFF2-40B4-BE49-F238E27FC236}">
                    <a16:creationId xmlns:a16="http://schemas.microsoft.com/office/drawing/2014/main" id="{FF02C69E-E13F-724E-1631-AC0680674A1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910299">
                <a:off x="2132" y="3588"/>
                <a:ext cx="90" cy="294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gamma/>
                      <a:tint val="6275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tint val="6275"/>
                      <a:invGamma/>
                    </a:srgbClr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1" name="Oval 1397">
                <a:extLst>
                  <a:ext uri="{FF2B5EF4-FFF2-40B4-BE49-F238E27FC236}">
                    <a16:creationId xmlns:a16="http://schemas.microsoft.com/office/drawing/2014/main" id="{F2F8F301-99A4-D6BC-18BA-2F2636B026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910299">
                <a:off x="2057" y="3627"/>
                <a:ext cx="91" cy="3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gamma/>
                      <a:shade val="25490"/>
                      <a:invGamma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25490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62" name="Text Box 1398">
                <a:extLst>
                  <a:ext uri="{FF2B5EF4-FFF2-40B4-BE49-F238E27FC236}">
                    <a16:creationId xmlns:a16="http://schemas.microsoft.com/office/drawing/2014/main" id="{DF5470C5-6975-C527-82DB-C8A7950B133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2528765">
                <a:off x="1993" y="3689"/>
                <a:ext cx="400" cy="1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s-ES" altLang="en-US" sz="1600" dirty="0">
                    <a:cs typeface="Arial" panose="020B0604020202020204" pitchFamily="34" charset="0"/>
                  </a:rPr>
                  <a:t>p300/CBP </a:t>
                </a:r>
              </a:p>
            </p:txBody>
          </p:sp>
          <p:sp>
            <p:nvSpPr>
              <p:cNvPr id="763" name="Rectangle 1399">
                <a:extLst>
                  <a:ext uri="{FF2B5EF4-FFF2-40B4-BE49-F238E27FC236}">
                    <a16:creationId xmlns:a16="http://schemas.microsoft.com/office/drawing/2014/main" id="{A2F43DA6-9A01-F27E-34D0-8B0EDC2D810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389285">
                <a:off x="2044" y="3730"/>
                <a:ext cx="289" cy="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s-ES" altLang="en-US" sz="1200">
                    <a:cs typeface="Arial" panose="020B0604020202020204" pitchFamily="34" charset="0"/>
                  </a:rPr>
                  <a:t>PCAF</a:t>
                </a:r>
                <a:r>
                  <a:rPr lang="es-ES" altLang="en-US" sz="1200" b="1"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759" name="Text Box 1400">
              <a:extLst>
                <a:ext uri="{FF2B5EF4-FFF2-40B4-BE49-F238E27FC236}">
                  <a16:creationId xmlns:a16="http://schemas.microsoft.com/office/drawing/2014/main" id="{FC127F13-4F9F-E21B-81AA-5818C9514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230816">
              <a:off x="539750" y="4724400"/>
              <a:ext cx="126206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en-US" b="1">
                  <a:solidFill>
                    <a:srgbClr val="0033CC"/>
                  </a:solidFill>
                </a:rPr>
                <a:t>P-TEFb</a:t>
              </a:r>
              <a:r>
                <a:rPr lang="es-ES" altLang="en-US" b="1"/>
                <a:t> </a:t>
              </a:r>
            </a:p>
          </p:txBody>
        </p:sp>
      </p:grpSp>
      <p:pic>
        <p:nvPicPr>
          <p:cNvPr id="2078" name="Imagen 2077">
            <a:extLst>
              <a:ext uri="{FF2B5EF4-FFF2-40B4-BE49-F238E27FC236}">
                <a16:creationId xmlns:a16="http://schemas.microsoft.com/office/drawing/2014/main" id="{990C71CE-88F4-EBA4-55CC-39C46E19082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14" t="49274"/>
          <a:stretch/>
        </p:blipFill>
        <p:spPr>
          <a:xfrm>
            <a:off x="27112" y="5517446"/>
            <a:ext cx="5017609" cy="461664"/>
          </a:xfrm>
          <a:prstGeom prst="rect">
            <a:avLst/>
          </a:prstGeom>
        </p:spPr>
      </p:pic>
      <p:pic>
        <p:nvPicPr>
          <p:cNvPr id="2081" name="Imagen 2080">
            <a:extLst>
              <a:ext uri="{FF2B5EF4-FFF2-40B4-BE49-F238E27FC236}">
                <a16:creationId xmlns:a16="http://schemas.microsoft.com/office/drawing/2014/main" id="{CD322E88-D659-0307-6296-FF38966BC2C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514" t="49274" r="25202"/>
          <a:stretch/>
        </p:blipFill>
        <p:spPr>
          <a:xfrm>
            <a:off x="33704" y="6170656"/>
            <a:ext cx="3797221" cy="461664"/>
          </a:xfrm>
          <a:prstGeom prst="rect">
            <a:avLst/>
          </a:prstGeom>
        </p:spPr>
      </p:pic>
      <p:sp>
        <p:nvSpPr>
          <p:cNvPr id="2083" name="CuadroTexto 2082">
            <a:extLst>
              <a:ext uri="{FF2B5EF4-FFF2-40B4-BE49-F238E27FC236}">
                <a16:creationId xmlns:a16="http://schemas.microsoft.com/office/drawing/2014/main" id="{F6641C7E-DCFC-AE69-1E35-B33AC5A1D042}"/>
              </a:ext>
            </a:extLst>
          </p:cNvPr>
          <p:cNvSpPr txBox="1"/>
          <p:nvPr/>
        </p:nvSpPr>
        <p:spPr>
          <a:xfrm>
            <a:off x="9604631" y="6130648"/>
            <a:ext cx="267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dirty="0" err="1"/>
              <a:t>M.Coiras</a:t>
            </a:r>
            <a:r>
              <a:rPr lang="es-ES" sz="1200" i="1" dirty="0"/>
              <a:t> et al 2006</a:t>
            </a:r>
          </a:p>
          <a:p>
            <a:r>
              <a:rPr lang="es-ES" sz="1200" i="1" dirty="0"/>
              <a:t>López-Huertas et al 2010, 2013, 2017</a:t>
            </a:r>
          </a:p>
          <a:p>
            <a:r>
              <a:rPr lang="es-ES" sz="1200" b="0" i="1" u="none" strike="noStrike" baseline="0" dirty="0" err="1">
                <a:latin typeface="NkhthnMyriadPro-Light"/>
              </a:rPr>
              <a:t>Rodriguez</a:t>
            </a:r>
            <a:r>
              <a:rPr lang="es-ES" sz="1200" b="0" i="1" u="none" strike="noStrike" baseline="0" dirty="0">
                <a:latin typeface="NkhthnMyriadPro-Light"/>
              </a:rPr>
              <a:t>‑Mora 2015</a:t>
            </a:r>
            <a:r>
              <a:rPr lang="es-ES" sz="12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7594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1" y="563"/>
            <a:ext cx="1730574" cy="777912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8BBBF056-A9DA-9BEC-8263-135B4DE1B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9845"/>
          <a:stretch/>
        </p:blipFill>
        <p:spPr>
          <a:xfrm>
            <a:off x="5824773" y="936882"/>
            <a:ext cx="6332216" cy="592111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824B82B-1125-10C4-3F1F-D047794185E4}"/>
              </a:ext>
            </a:extLst>
          </p:cNvPr>
          <p:cNvGrpSpPr/>
          <p:nvPr/>
        </p:nvGrpSpPr>
        <p:grpSpPr>
          <a:xfrm>
            <a:off x="111211" y="1918262"/>
            <a:ext cx="6113226" cy="4371975"/>
            <a:chOff x="-17226" y="1243012"/>
            <a:chExt cx="6113226" cy="4371975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C968B15-1562-3B83-F1DF-C45713ADA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818" r="18530"/>
            <a:stretch/>
          </p:blipFill>
          <p:spPr>
            <a:xfrm>
              <a:off x="-17226" y="1243012"/>
              <a:ext cx="6113226" cy="4371975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57DDD25-81F2-E1C4-C86F-758196A223B9}"/>
                </a:ext>
              </a:extLst>
            </p:cNvPr>
            <p:cNvSpPr/>
            <p:nvPr/>
          </p:nvSpPr>
          <p:spPr>
            <a:xfrm>
              <a:off x="4808773" y="3428999"/>
              <a:ext cx="1287227" cy="1168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160EA5D4-58A7-1D7E-3CD3-E09C43BFE2B6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EA0F63C-2BD0-375F-B56D-1709E0B0C7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0619"/>
          <a:stretch/>
        </p:blipFill>
        <p:spPr>
          <a:xfrm>
            <a:off x="344627" y="909616"/>
            <a:ext cx="4330700" cy="8502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70213" y="784244"/>
            <a:ext cx="3373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bloqueando JAK-STAT</a:t>
            </a:r>
          </a:p>
        </p:txBody>
      </p:sp>
    </p:spTree>
    <p:extLst>
      <p:ext uri="{BB962C8B-B14F-4D97-AF65-F5344CB8AC3E}">
        <p14:creationId xmlns:p14="http://schemas.microsoft.com/office/powerpoint/2010/main" val="4227636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1" y="37688"/>
            <a:ext cx="1620494" cy="7284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749530" y="183118"/>
            <a:ext cx="8804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desafío de la curación y los nuevos paradigmas del reservorio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54C33C2-2B32-A80A-4A62-6F17DFB84F5F}"/>
              </a:ext>
            </a:extLst>
          </p:cNvPr>
          <p:cNvSpPr txBox="1"/>
          <p:nvPr/>
        </p:nvSpPr>
        <p:spPr>
          <a:xfrm>
            <a:off x="2091400" y="843540"/>
            <a:ext cx="587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¿Por qué necesitamos una cura para la infección por el VIH?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0CE98F-9D94-7701-2F74-4C375A76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1118"/>
            <a:ext cx="845479" cy="9368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684C36-661B-CBCF-89D8-A21F0006E86A}"/>
              </a:ext>
            </a:extLst>
          </p:cNvPr>
          <p:cNvSpPr txBox="1"/>
          <p:nvPr/>
        </p:nvSpPr>
        <p:spPr>
          <a:xfrm>
            <a:off x="939800" y="6549084"/>
            <a:ext cx="7978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 err="1">
                <a:effectLst/>
                <a:latin typeface="Helvetica" pitchFamily="2" charset="0"/>
              </a:rPr>
              <a:t>Navigating</a:t>
            </a:r>
            <a:r>
              <a:rPr lang="es-ES" sz="1400" b="1" dirty="0">
                <a:effectLst/>
                <a:latin typeface="Helvetica" pitchFamily="2" charset="0"/>
              </a:rPr>
              <a:t> </a:t>
            </a:r>
            <a:r>
              <a:rPr lang="es-ES" sz="1400" b="1" dirty="0" err="1">
                <a:effectLst/>
                <a:latin typeface="Helvetica" pitchFamily="2" charset="0"/>
              </a:rPr>
              <a:t>Presentations</a:t>
            </a:r>
            <a:r>
              <a:rPr lang="es-ES" sz="1400" b="1" dirty="0">
                <a:effectLst/>
                <a:latin typeface="Helvetica" pitchFamily="2" charset="0"/>
              </a:rPr>
              <a:t> in HIV Cure at CROI 2024. </a:t>
            </a:r>
            <a:r>
              <a:rPr lang="es-ES" sz="1400" b="1" dirty="0" err="1">
                <a:effectLst/>
                <a:latin typeface="Helvetica" pitchFamily="2" charset="0"/>
              </a:rPr>
              <a:t>Afam</a:t>
            </a:r>
            <a:r>
              <a:rPr lang="es-ES" sz="1400" b="1" dirty="0">
                <a:effectLst/>
                <a:latin typeface="Helvetica" pitchFamily="2" charset="0"/>
              </a:rPr>
              <a:t> A. </a:t>
            </a:r>
            <a:r>
              <a:rPr lang="es-ES" sz="1400" b="1" dirty="0" err="1">
                <a:effectLst/>
                <a:latin typeface="Helvetica" pitchFamily="2" charset="0"/>
              </a:rPr>
              <a:t>Okoye</a:t>
            </a:r>
            <a:endParaRPr lang="es-ES" sz="1400" b="1" dirty="0">
              <a:effectLst/>
              <a:latin typeface="Helvetica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C4ED1B-1FF4-843B-6A24-849EA9952B10}"/>
              </a:ext>
            </a:extLst>
          </p:cNvPr>
          <p:cNvSpPr txBox="1"/>
          <p:nvPr/>
        </p:nvSpPr>
        <p:spPr>
          <a:xfrm>
            <a:off x="962724" y="6239632"/>
            <a:ext cx="8943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rgbClr val="BB9A69"/>
                </a:solidFill>
                <a:effectLst/>
                <a:latin typeface="Helvetica" pitchFamily="2" charset="0"/>
              </a:rPr>
              <a:t>Workshop-01 </a:t>
            </a:r>
            <a:r>
              <a:rPr lang="es-ES" sz="1400" dirty="0">
                <a:solidFill>
                  <a:srgbClr val="000000"/>
                </a:solidFill>
                <a:effectLst/>
                <a:latin typeface="Helvetica" pitchFamily="2" charset="0"/>
              </a:rPr>
              <a:t>| </a:t>
            </a:r>
            <a:r>
              <a:rPr lang="es-ES" sz="1400" dirty="0">
                <a:solidFill>
                  <a:srgbClr val="BB9A69"/>
                </a:solidFill>
                <a:effectLst/>
                <a:latin typeface="Helvetica" pitchFamily="2" charset="0"/>
              </a:rPr>
              <a:t>Scott M. </a:t>
            </a:r>
            <a:r>
              <a:rPr lang="es-ES" sz="1400" dirty="0" err="1">
                <a:solidFill>
                  <a:srgbClr val="BB9A69"/>
                </a:solidFill>
                <a:effectLst/>
                <a:latin typeface="Helvetica" pitchFamily="2" charset="0"/>
              </a:rPr>
              <a:t>Hammer</a:t>
            </a:r>
            <a:r>
              <a:rPr lang="es-ES" sz="1400" dirty="0">
                <a:solidFill>
                  <a:srgbClr val="BB9A69"/>
                </a:solidFill>
                <a:effectLst/>
                <a:latin typeface="Helvetica" pitchFamily="2" charset="0"/>
              </a:rPr>
              <a:t> Workshop </a:t>
            </a:r>
            <a:r>
              <a:rPr lang="es-ES" sz="1400" dirty="0" err="1">
                <a:solidFill>
                  <a:srgbClr val="BB9A69"/>
                </a:solidFill>
                <a:effectLst/>
                <a:latin typeface="Helvetica" pitchFamily="2" charset="0"/>
              </a:rPr>
              <a:t>for</a:t>
            </a:r>
            <a:r>
              <a:rPr lang="es-ES" sz="1400" dirty="0">
                <a:solidFill>
                  <a:srgbClr val="BB9A69"/>
                </a:solidFill>
                <a:effectLst/>
                <a:latin typeface="Helvetica" pitchFamily="2" charset="0"/>
              </a:rPr>
              <a:t> New </a:t>
            </a:r>
            <a:r>
              <a:rPr lang="es-ES" sz="1400" dirty="0" err="1">
                <a:solidFill>
                  <a:srgbClr val="BB9A69"/>
                </a:solidFill>
                <a:effectLst/>
                <a:latin typeface="Helvetica" pitchFamily="2" charset="0"/>
              </a:rPr>
              <a:t>Investigators</a:t>
            </a:r>
            <a:r>
              <a:rPr lang="es-ES" sz="1400" dirty="0">
                <a:solidFill>
                  <a:srgbClr val="BB9A69"/>
                </a:solidFill>
                <a:effectLst/>
                <a:latin typeface="Helvetica" pitchFamily="2" charset="0"/>
              </a:rPr>
              <a:t> and </a:t>
            </a:r>
            <a:r>
              <a:rPr lang="es-ES" sz="1400" dirty="0" err="1">
                <a:solidFill>
                  <a:srgbClr val="BB9A69"/>
                </a:solidFill>
                <a:effectLst/>
                <a:latin typeface="Helvetica" pitchFamily="2" charset="0"/>
              </a:rPr>
              <a:t>Trainees</a:t>
            </a:r>
            <a:endParaRPr lang="es-ES" sz="1400" dirty="0">
              <a:solidFill>
                <a:srgbClr val="BB9A69"/>
              </a:solidFill>
              <a:effectLst/>
              <a:latin typeface="Helvetica" pitchFamily="2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3B39B01-A5A0-4139-271D-906B93B9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90"/>
          <a:stretch/>
        </p:blipFill>
        <p:spPr>
          <a:xfrm>
            <a:off x="1204095" y="1187463"/>
            <a:ext cx="10034016" cy="473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82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754EE485-C1A8-5C2D-3925-02BD9FC27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39213"/>
            <a:ext cx="7772400" cy="43719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8A504E1-FFEF-FB65-4EC0-E3A7AB8F0734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212084" y="930730"/>
            <a:ext cx="3373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bloqueando JAK-STAT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3169BC-B443-1A5B-994B-CBC73B50C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19855"/>
          <a:stretch/>
        </p:blipFill>
        <p:spPr>
          <a:xfrm>
            <a:off x="7047914" y="1785992"/>
            <a:ext cx="4881489" cy="342608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23516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3407811" y="815547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B61D858-95DE-3C98-BC4E-1550AF41D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3" y="1341021"/>
            <a:ext cx="6151720" cy="50073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Rectángulo">
            <a:extLst>
              <a:ext uri="{FF2B5EF4-FFF2-40B4-BE49-F238E27FC236}">
                <a16:creationId xmlns:a16="http://schemas.microsoft.com/office/drawing/2014/main" id="{AEA2FFF1-B2E6-2891-0015-F5043A591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6348356"/>
            <a:ext cx="8281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200" b="1" i="1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Doitsh</a:t>
            </a:r>
            <a:r>
              <a:rPr lang="en-GB" altLang="es-ES" sz="1200" b="1" i="1" dirty="0">
                <a:latin typeface="Times New Roman" panose="02020603050405020304" pitchFamily="18" charset="0"/>
                <a:ea typeface="MS PGothic" panose="020B0600070205080204" pitchFamily="34" charset="-128"/>
              </a:rPr>
              <a:t> G et al. Cell death by </a:t>
            </a:r>
            <a:r>
              <a:rPr lang="en-GB" altLang="es-ES" sz="1200" b="1" i="1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pyroptosis</a:t>
            </a:r>
            <a:r>
              <a:rPr lang="en-GB" altLang="es-ES" sz="1200" b="1" i="1" dirty="0">
                <a:latin typeface="Times New Roman" panose="02020603050405020304" pitchFamily="18" charset="0"/>
                <a:ea typeface="MS PGothic" panose="020B0600070205080204" pitchFamily="34" charset="-128"/>
              </a:rPr>
              <a:t> drives CD4 T-cell depletion in HIV-1 infection. . Nature 2014.505:509-514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200" b="1" i="1" dirty="0">
                <a:latin typeface="Times New Roman" panose="02020603050405020304" pitchFamily="18" charset="0"/>
                <a:ea typeface="MS PGothic" panose="020B0600070205080204" pitchFamily="34" charset="-128"/>
              </a:rPr>
              <a:t>Comment by Andrea L. Cox1 &amp; Robert F. </a:t>
            </a:r>
            <a:r>
              <a:rPr lang="en-GB" altLang="es-ES" sz="1200" b="1" i="1" dirty="0" err="1">
                <a:latin typeface="Times New Roman" panose="02020603050405020304" pitchFamily="18" charset="0"/>
                <a:ea typeface="MS PGothic" panose="020B0600070205080204" pitchFamily="34" charset="-128"/>
              </a:rPr>
              <a:t>Siliciano</a:t>
            </a:r>
            <a:r>
              <a:rPr lang="en-GB" altLang="es-ES" sz="1200" b="1" i="1" dirty="0">
                <a:latin typeface="Times New Roman" panose="02020603050405020304" pitchFamily="18" charset="0"/>
                <a:ea typeface="MS PGothic" panose="020B0600070205080204" pitchFamily="34" charset="-128"/>
              </a:rPr>
              <a:t>. HIV: Not-so-innocent bystanders. Nature 2014.505:492–493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40BDA8-773B-72BA-02CE-8841F03DE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304" t="9753" r="30499"/>
          <a:stretch/>
        </p:blipFill>
        <p:spPr>
          <a:xfrm>
            <a:off x="7242965" y="1341021"/>
            <a:ext cx="4162322" cy="500733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4544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F2666160-A879-AC55-D7ED-07F68E36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553" y="1117599"/>
            <a:ext cx="8015292" cy="555726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F915C2-3048-CC69-C5AE-CE7554A039C9}"/>
              </a:ext>
            </a:extLst>
          </p:cNvPr>
          <p:cNvSpPr txBox="1"/>
          <p:nvPr/>
        </p:nvSpPr>
        <p:spPr>
          <a:xfrm>
            <a:off x="121961" y="912167"/>
            <a:ext cx="6104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31F20"/>
                </a:solidFill>
                <a:effectLst/>
                <a:latin typeface="Helvetica" pitchFamily="2" charset="0"/>
              </a:rPr>
              <a:t>CARD8 </a:t>
            </a:r>
            <a:r>
              <a:rPr lang="es-ES" dirty="0" err="1">
                <a:solidFill>
                  <a:srgbClr val="231F20"/>
                </a:solidFill>
                <a:effectLst/>
                <a:latin typeface="Helvetica" pitchFamily="2" charset="0"/>
              </a:rPr>
              <a:t>is</a:t>
            </a:r>
            <a:r>
              <a:rPr lang="es-ES" dirty="0">
                <a:solidFill>
                  <a:srgbClr val="231F2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231F20"/>
                </a:solidFill>
                <a:effectLst/>
                <a:latin typeface="Helvetica" pitchFamily="2" charset="0"/>
              </a:rPr>
              <a:t>an</a:t>
            </a:r>
            <a:r>
              <a:rPr lang="es-ES" dirty="0">
                <a:solidFill>
                  <a:srgbClr val="231F2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231F20"/>
                </a:solidFill>
                <a:effectLst/>
                <a:latin typeface="Helvetica" pitchFamily="2" charset="0"/>
              </a:rPr>
              <a:t>inflammasome</a:t>
            </a:r>
            <a:r>
              <a:rPr lang="es-ES" dirty="0">
                <a:solidFill>
                  <a:srgbClr val="231F20"/>
                </a:solidFill>
                <a:effectLst/>
                <a:latin typeface="Helvetica" pitchFamily="2" charset="0"/>
              </a:rPr>
              <a:t> sensor </a:t>
            </a:r>
            <a:r>
              <a:rPr lang="es-ES" dirty="0" err="1">
                <a:solidFill>
                  <a:srgbClr val="231F20"/>
                </a:solidFill>
                <a:effectLst/>
                <a:latin typeface="Helvetica" pitchFamily="2" charset="0"/>
              </a:rPr>
              <a:t>for</a:t>
            </a:r>
            <a:r>
              <a:rPr lang="es-ES" dirty="0">
                <a:solidFill>
                  <a:srgbClr val="231F20"/>
                </a:solidFill>
                <a:effectLst/>
                <a:latin typeface="Helvetica" pitchFamily="2" charset="0"/>
              </a:rPr>
              <a:t> HIV-1</a:t>
            </a:r>
          </a:p>
          <a:p>
            <a:r>
              <a:rPr lang="es-ES" dirty="0" err="1">
                <a:solidFill>
                  <a:srgbClr val="231F20"/>
                </a:solidFill>
                <a:effectLst/>
                <a:latin typeface="Helvetica" pitchFamily="2" charset="0"/>
              </a:rPr>
              <a:t>protease</a:t>
            </a:r>
            <a:r>
              <a:rPr lang="es-ES" dirty="0">
                <a:solidFill>
                  <a:srgbClr val="231F2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231F20"/>
                </a:solidFill>
                <a:effectLst/>
                <a:latin typeface="Helvetica" pitchFamily="2" charset="0"/>
              </a:rPr>
              <a:t>activity</a:t>
            </a:r>
            <a:endParaRPr lang="es-ES" dirty="0">
              <a:solidFill>
                <a:srgbClr val="231F20"/>
              </a:solidFill>
              <a:effectLst/>
              <a:latin typeface="Helvetica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01165B-375F-36B7-7FDE-E2BB8F74EAE6}"/>
              </a:ext>
            </a:extLst>
          </p:cNvPr>
          <p:cNvSpPr txBox="1"/>
          <p:nvPr/>
        </p:nvSpPr>
        <p:spPr>
          <a:xfrm>
            <a:off x="72553" y="6520979"/>
            <a:ext cx="2195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i="1" dirty="0"/>
              <a:t>Wang et al. </a:t>
            </a:r>
            <a:r>
              <a:rPr lang="es-ES" sz="1400" b="1" i="1" dirty="0" err="1"/>
              <a:t>Science</a:t>
            </a:r>
            <a:r>
              <a:rPr lang="es-ES" sz="1400" b="1" i="1" dirty="0"/>
              <a:t> 2021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F79A8D7-B139-650C-4C3D-6EF748333FA8}"/>
              </a:ext>
            </a:extLst>
          </p:cNvPr>
          <p:cNvSpPr txBox="1"/>
          <p:nvPr/>
        </p:nvSpPr>
        <p:spPr>
          <a:xfrm>
            <a:off x="6909579" y="5434052"/>
            <a:ext cx="502477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dirty="0"/>
              <a:t>CARD: </a:t>
            </a:r>
            <a:r>
              <a:rPr lang="es-ES" dirty="0" err="1"/>
              <a:t>Caspase-recruitment</a:t>
            </a:r>
            <a:r>
              <a:rPr lang="es-ES" dirty="0"/>
              <a:t> </a:t>
            </a:r>
            <a:r>
              <a:rPr lang="es-ES" dirty="0" err="1"/>
              <a:t>domain</a:t>
            </a:r>
            <a:endParaRPr lang="es-ES" dirty="0"/>
          </a:p>
          <a:p>
            <a:r>
              <a:rPr lang="es-ES" dirty="0"/>
              <a:t>FIIND: </a:t>
            </a:r>
            <a:r>
              <a:rPr lang="es-ES" dirty="0" err="1"/>
              <a:t>Function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find</a:t>
            </a:r>
            <a:endParaRPr lang="es-ES" dirty="0"/>
          </a:p>
          <a:p>
            <a:r>
              <a:rPr lang="es-ES" dirty="0"/>
              <a:t>Oligomerización de UPA-CARD activa Pro-CASP1</a:t>
            </a:r>
          </a:p>
          <a:p>
            <a:r>
              <a:rPr lang="es-ES" dirty="0"/>
              <a:t>Y el </a:t>
            </a:r>
            <a:r>
              <a:rPr lang="es-ES" dirty="0" err="1"/>
              <a:t>inflamosoma</a:t>
            </a:r>
            <a:r>
              <a:rPr lang="es-ES" dirty="0"/>
              <a:t> produciendo IL-1 y </a:t>
            </a:r>
            <a:r>
              <a:rPr lang="es-ES" dirty="0" err="1"/>
              <a:t>piroptosis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725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C4E9EF4-B5BF-E1F0-99DB-0C5EE734E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512" r="12748"/>
          <a:stretch/>
        </p:blipFill>
        <p:spPr>
          <a:xfrm>
            <a:off x="-111213" y="1394969"/>
            <a:ext cx="7624119" cy="544651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584931" y="815547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D68EA4-4A00-50E4-B9FA-28FD45CE2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432" r="6015" b="13502"/>
          <a:stretch/>
        </p:blipFill>
        <p:spPr>
          <a:xfrm>
            <a:off x="7450142" y="1607903"/>
            <a:ext cx="4568864" cy="251032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12889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AB29B0EA-7B2D-E8C5-8F46-77D569F42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6508"/>
          <a:stretch/>
        </p:blipFill>
        <p:spPr>
          <a:xfrm>
            <a:off x="2698198" y="834209"/>
            <a:ext cx="6107744" cy="28684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38E3A7-8A54-9440-6372-9EA578726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6508"/>
          <a:stretch/>
        </p:blipFill>
        <p:spPr>
          <a:xfrm>
            <a:off x="2421924" y="3746054"/>
            <a:ext cx="6660293" cy="312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5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BE9DBFCA-EBD5-CA85-3D7D-BA0C8D94F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2302907"/>
            <a:ext cx="7772400" cy="437197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84931" y="815547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45C6C9-3226-D0C9-2E0E-4F0CDA03A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714" t="19391" r="31247"/>
          <a:stretch/>
        </p:blipFill>
        <p:spPr>
          <a:xfrm>
            <a:off x="218747" y="2061656"/>
            <a:ext cx="3500638" cy="35242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1A471A-0C0A-7081-D8DD-3BF2C0B90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3954"/>
          <a:stretch/>
        </p:blipFill>
        <p:spPr>
          <a:xfrm>
            <a:off x="0" y="1316845"/>
            <a:ext cx="7772400" cy="70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7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785"/>
            <a:ext cx="1841785" cy="8279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C9C9C3C2-B47F-4B41-61DE-B27B063BD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784" y="1036005"/>
            <a:ext cx="10350215" cy="58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2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341858B6-3D7F-1860-16DA-F6D2CA43E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513"/>
          <a:stretch/>
        </p:blipFill>
        <p:spPr>
          <a:xfrm>
            <a:off x="920892" y="1336431"/>
            <a:ext cx="10287000" cy="5293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3584931" y="815547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30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DA6DC107-FAF6-A7E8-7805-65E8D9E7B7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468"/>
          <a:stretch/>
        </p:blipFill>
        <p:spPr>
          <a:xfrm>
            <a:off x="926758" y="1231417"/>
            <a:ext cx="10136862" cy="516211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584931" y="815547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51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CB5BB462-DDCF-4842-046E-4DDF55740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486" t="19652" r="47629"/>
          <a:stretch/>
        </p:blipFill>
        <p:spPr>
          <a:xfrm>
            <a:off x="237599" y="1439696"/>
            <a:ext cx="4470325" cy="494174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3584931" y="815547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1274B2-E783-A5D7-BFFC-F50E48758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9991" r="59607"/>
          <a:stretch/>
        </p:blipFill>
        <p:spPr>
          <a:xfrm>
            <a:off x="6469075" y="1439696"/>
            <a:ext cx="4470325" cy="49807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4012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1" y="37688"/>
            <a:ext cx="1620494" cy="7284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5096905" y="148381"/>
            <a:ext cx="324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desafío de la curación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54C33C2-2B32-A80A-4A62-6F17DFB84F5F}"/>
              </a:ext>
            </a:extLst>
          </p:cNvPr>
          <p:cNvSpPr txBox="1"/>
          <p:nvPr/>
        </p:nvSpPr>
        <p:spPr>
          <a:xfrm>
            <a:off x="3005800" y="847623"/>
            <a:ext cx="643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¿Por qué necesitamos una cura para la infección por el VIH?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0CE98F-9D94-7701-2F74-4C375A76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21118"/>
            <a:ext cx="845479" cy="93688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684C36-661B-CBCF-89D8-A21F0006E86A}"/>
              </a:ext>
            </a:extLst>
          </p:cNvPr>
          <p:cNvSpPr txBox="1"/>
          <p:nvPr/>
        </p:nvSpPr>
        <p:spPr>
          <a:xfrm>
            <a:off x="939800" y="6549084"/>
            <a:ext cx="7978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 err="1">
                <a:effectLst/>
                <a:latin typeface="Helvetica" pitchFamily="2" charset="0"/>
              </a:rPr>
              <a:t>Navigating</a:t>
            </a:r>
            <a:r>
              <a:rPr lang="es-ES" sz="1400" b="1" dirty="0">
                <a:effectLst/>
                <a:latin typeface="Helvetica" pitchFamily="2" charset="0"/>
              </a:rPr>
              <a:t> </a:t>
            </a:r>
            <a:r>
              <a:rPr lang="es-ES" sz="1400" b="1" dirty="0" err="1">
                <a:effectLst/>
                <a:latin typeface="Helvetica" pitchFamily="2" charset="0"/>
              </a:rPr>
              <a:t>Presentations</a:t>
            </a:r>
            <a:r>
              <a:rPr lang="es-ES" sz="1400" b="1" dirty="0">
                <a:effectLst/>
                <a:latin typeface="Helvetica" pitchFamily="2" charset="0"/>
              </a:rPr>
              <a:t> in HIV Cure at CROI 2024. </a:t>
            </a:r>
            <a:r>
              <a:rPr lang="es-ES" sz="1400" b="1" dirty="0" err="1">
                <a:effectLst/>
                <a:latin typeface="Helvetica" pitchFamily="2" charset="0"/>
              </a:rPr>
              <a:t>Afam</a:t>
            </a:r>
            <a:r>
              <a:rPr lang="es-ES" sz="1400" b="1" dirty="0">
                <a:effectLst/>
                <a:latin typeface="Helvetica" pitchFamily="2" charset="0"/>
              </a:rPr>
              <a:t> A. </a:t>
            </a:r>
            <a:r>
              <a:rPr lang="es-ES" sz="1400" b="1" dirty="0" err="1">
                <a:effectLst/>
                <a:latin typeface="Helvetica" pitchFamily="2" charset="0"/>
              </a:rPr>
              <a:t>Okoye</a:t>
            </a:r>
            <a:endParaRPr lang="es-ES" sz="1400" b="1" dirty="0">
              <a:effectLst/>
              <a:latin typeface="Helvetica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C4ED1B-1FF4-843B-6A24-849EA9952B10}"/>
              </a:ext>
            </a:extLst>
          </p:cNvPr>
          <p:cNvSpPr txBox="1"/>
          <p:nvPr/>
        </p:nvSpPr>
        <p:spPr>
          <a:xfrm>
            <a:off x="962724" y="6239633"/>
            <a:ext cx="6932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Workshop-01 </a:t>
            </a:r>
            <a:r>
              <a:rPr lang="es-ES" sz="14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| </a:t>
            </a:r>
            <a:r>
              <a:rPr lang="es-ES" sz="1400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Scott M. </a:t>
            </a:r>
            <a:r>
              <a:rPr lang="es-ES" sz="1400" b="1" dirty="0" err="1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Hammer</a:t>
            </a:r>
            <a:r>
              <a:rPr lang="es-ES" sz="1400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 Workshop </a:t>
            </a:r>
            <a:r>
              <a:rPr lang="es-ES" sz="1400" b="1" dirty="0" err="1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for</a:t>
            </a:r>
            <a:r>
              <a:rPr lang="es-ES" sz="1400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 New </a:t>
            </a:r>
            <a:r>
              <a:rPr lang="es-ES" sz="1400" b="1" dirty="0" err="1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Investigators</a:t>
            </a:r>
            <a:r>
              <a:rPr lang="es-ES" sz="1400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 and </a:t>
            </a:r>
            <a:r>
              <a:rPr lang="es-ES" sz="1400" b="1" dirty="0" err="1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Trainees</a:t>
            </a:r>
            <a:endParaRPr lang="es-ES" sz="1400" b="1" dirty="0">
              <a:solidFill>
                <a:srgbClr val="BB9A69"/>
              </a:solidFill>
              <a:effectLst/>
              <a:highlight>
                <a:srgbClr val="FFFF00"/>
              </a:highlight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22A2F8-A815-016B-07E9-DF790FAF1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778" y="890923"/>
            <a:ext cx="9112649" cy="52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2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6E0336F6-4D9F-8B41-5C70-5455ECEA9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880" b="31043"/>
          <a:stretch/>
        </p:blipFill>
        <p:spPr>
          <a:xfrm>
            <a:off x="464232" y="1677951"/>
            <a:ext cx="11418277" cy="37943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3458322" y="936882"/>
            <a:ext cx="5275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Impulsando a la autolisis: activación del </a:t>
            </a:r>
            <a:r>
              <a:rPr lang="es-E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inflamosoma</a:t>
            </a:r>
            <a:endParaRPr lang="es-E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340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BF31F-7351-856A-95E3-FDF663728B87}"/>
              </a:ext>
            </a:extLst>
          </p:cNvPr>
          <p:cNvSpPr txBox="1"/>
          <p:nvPr/>
        </p:nvSpPr>
        <p:spPr>
          <a:xfrm>
            <a:off x="3478347" y="121333"/>
            <a:ext cx="5683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Muchas noticias sobre vacunas preventivas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85" y="973952"/>
            <a:ext cx="4939408" cy="130501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75" y="2462084"/>
            <a:ext cx="4617754" cy="12799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865" y="840049"/>
            <a:ext cx="3609975" cy="6762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043" y="1383195"/>
            <a:ext cx="3514725" cy="18764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842" y="3301822"/>
            <a:ext cx="3667125" cy="18859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4768" y="1453280"/>
            <a:ext cx="3476625" cy="343852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485" y="3742005"/>
            <a:ext cx="3438525" cy="8286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/>
          <a:srcRect t="55767"/>
          <a:stretch/>
        </p:blipFill>
        <p:spPr>
          <a:xfrm>
            <a:off x="558985" y="4549586"/>
            <a:ext cx="3629025" cy="83000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985" y="5310294"/>
            <a:ext cx="3552825" cy="141922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F4E07CE-75B0-958F-3FBA-64248CBF9B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768" r="4811" b="43484"/>
          <a:stretch/>
        </p:blipFill>
        <p:spPr>
          <a:xfrm>
            <a:off x="6069382" y="5230938"/>
            <a:ext cx="4474311" cy="162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7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98BF31F-7351-856A-95E3-FDF663728B87}"/>
              </a:ext>
            </a:extLst>
          </p:cNvPr>
          <p:cNvSpPr txBox="1"/>
          <p:nvPr/>
        </p:nvSpPr>
        <p:spPr>
          <a:xfrm>
            <a:off x="3232943" y="152226"/>
            <a:ext cx="5058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belleza del ARN y la </a:t>
            </a:r>
            <a:r>
              <a:rPr lang="es-E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cápside</a:t>
            </a:r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VIH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57" y="1183161"/>
            <a:ext cx="4289497" cy="13218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46" y="815547"/>
            <a:ext cx="2419350" cy="342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764" y="815547"/>
            <a:ext cx="3429000" cy="8286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2154" y="1757287"/>
            <a:ext cx="3409950" cy="14954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632" y="3252890"/>
            <a:ext cx="3352800" cy="7334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7407" y="861955"/>
            <a:ext cx="3371850" cy="4953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9434" y="1644222"/>
            <a:ext cx="3476625" cy="221932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FDB99E8-C0AF-49AB-4E17-40E9B78B12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2923" t="4513" r="3192" b="13642"/>
          <a:stretch/>
        </p:blipFill>
        <p:spPr>
          <a:xfrm>
            <a:off x="328800" y="2342521"/>
            <a:ext cx="4437209" cy="24352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75AA4C4-E586-6304-AD56-21C9886B58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0269" r="10000"/>
          <a:stretch/>
        </p:blipFill>
        <p:spPr>
          <a:xfrm>
            <a:off x="675249" y="4699539"/>
            <a:ext cx="3059480" cy="215846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E2E563B-10D6-00D5-0D7E-9AD8CFF4A72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7577" b="14667"/>
          <a:stretch/>
        </p:blipFill>
        <p:spPr>
          <a:xfrm>
            <a:off x="6801272" y="3901833"/>
            <a:ext cx="5207985" cy="270477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366A55C-39D8-328B-3AA2-FF6A88C870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2795" y="4651477"/>
            <a:ext cx="3904957" cy="218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04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65" y="934808"/>
            <a:ext cx="11440123" cy="59231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0A7D57-DEB6-C036-87BE-36ABAAF1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91" y="37688"/>
            <a:ext cx="1620494" cy="728430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E5F29CB-F693-8754-F2E3-2FDCB939867D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0185BFBF-6485-F151-A991-5A0A2B499009}"/>
              </a:ext>
            </a:extLst>
          </p:cNvPr>
          <p:cNvSpPr txBox="1"/>
          <p:nvPr/>
        </p:nvSpPr>
        <p:spPr>
          <a:xfrm>
            <a:off x="4026531" y="183118"/>
            <a:ext cx="625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Nuevas técnicas para la medición del reservorio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E243834-179C-744C-65A8-C95FEAFA1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12" y="5778912"/>
            <a:ext cx="939800" cy="10414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9A3DD24-049E-3945-E44D-2E7E771670B6}"/>
              </a:ext>
            </a:extLst>
          </p:cNvPr>
          <p:cNvSpPr txBox="1"/>
          <p:nvPr/>
        </p:nvSpPr>
        <p:spPr>
          <a:xfrm>
            <a:off x="1249392" y="6322846"/>
            <a:ext cx="4846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Single-Cell Multi-</a:t>
            </a:r>
            <a:r>
              <a:rPr lang="es-ES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Omics</a:t>
            </a: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HIV </a:t>
            </a:r>
            <a:r>
              <a:rPr lang="es-ES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Cellular</a:t>
            </a:r>
            <a:r>
              <a:rPr lang="es-ES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Reservoirs</a:t>
            </a:r>
            <a:endParaRPr lang="es-ES" dirty="0">
              <a:effectLst/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0C3C4AE-144B-FBA4-840A-C7709FAF02F4}"/>
              </a:ext>
            </a:extLst>
          </p:cNvPr>
          <p:cNvSpPr txBox="1"/>
          <p:nvPr/>
        </p:nvSpPr>
        <p:spPr>
          <a:xfrm>
            <a:off x="1279962" y="6010046"/>
            <a:ext cx="1411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Iain C. Clark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61B7DAE-E6D0-BD6A-AD41-64E2A5E17001}"/>
              </a:ext>
            </a:extLst>
          </p:cNvPr>
          <p:cNvSpPr txBox="1"/>
          <p:nvPr/>
        </p:nvSpPr>
        <p:spPr>
          <a:xfrm>
            <a:off x="313512" y="1004051"/>
            <a:ext cx="611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Workshop-02 </a:t>
            </a:r>
            <a:r>
              <a:rPr lang="es-ES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| </a:t>
            </a:r>
            <a:r>
              <a:rPr lang="es-ES" b="1" dirty="0" err="1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Frontiers</a:t>
            </a:r>
            <a:r>
              <a:rPr lang="es-ES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 in </a:t>
            </a:r>
            <a:r>
              <a:rPr lang="es-ES" b="1" dirty="0" err="1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Laboratory</a:t>
            </a:r>
            <a:r>
              <a:rPr lang="es-ES" b="1" dirty="0">
                <a:solidFill>
                  <a:srgbClr val="BB9A69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689010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1" y="37688"/>
            <a:ext cx="1620494" cy="72843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8C83E7E5-5C53-84D9-8E32-2187B1893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642" t="26087" r="21375" b="16637"/>
          <a:stretch/>
        </p:blipFill>
        <p:spPr>
          <a:xfrm>
            <a:off x="1031538" y="1633184"/>
            <a:ext cx="9852368" cy="4666911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A441AFB-42CB-5E84-2AD5-1010AF003F3A}"/>
              </a:ext>
            </a:extLst>
          </p:cNvPr>
          <p:cNvSpPr/>
          <p:nvPr/>
        </p:nvSpPr>
        <p:spPr>
          <a:xfrm>
            <a:off x="0" y="6493090"/>
            <a:ext cx="2642598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1200" err="1">
                <a:latin typeface="FranklinGothic-Book"/>
              </a:rPr>
              <a:t>Jiang</a:t>
            </a:r>
            <a:r>
              <a:rPr lang="es-ES" sz="1200">
                <a:latin typeface="FranklinGothic-Book"/>
              </a:rPr>
              <a:t> C </a:t>
            </a:r>
            <a:r>
              <a:rPr lang="es-ES" sz="1200" i="1">
                <a:latin typeface="FranklinGothic-BookItalic"/>
              </a:rPr>
              <a:t>et al. </a:t>
            </a:r>
            <a:r>
              <a:rPr lang="es-ES" sz="1200">
                <a:latin typeface="FranklinGothic-Book"/>
              </a:rPr>
              <a:t>2020; </a:t>
            </a:r>
            <a:r>
              <a:rPr lang="es-ES" sz="1200" err="1">
                <a:latin typeface="FranklinGothic-Book"/>
              </a:rPr>
              <a:t>Turk</a:t>
            </a:r>
            <a:r>
              <a:rPr lang="es-ES" sz="1200">
                <a:latin typeface="FranklinGothic-Book"/>
              </a:rPr>
              <a:t> </a:t>
            </a:r>
            <a:r>
              <a:rPr lang="es-ES" sz="1200" i="1">
                <a:latin typeface="FranklinGothic-BookItalic"/>
              </a:rPr>
              <a:t>et al. </a:t>
            </a:r>
            <a:r>
              <a:rPr lang="es-ES" sz="1200">
                <a:latin typeface="FranklinGothic-Book"/>
              </a:rPr>
              <a:t>2021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6A1C10-71EB-8765-D7E1-DB0D3BA04569}"/>
              </a:ext>
            </a:extLst>
          </p:cNvPr>
          <p:cNvSpPr txBox="1"/>
          <p:nvPr/>
        </p:nvSpPr>
        <p:spPr>
          <a:xfrm>
            <a:off x="3992066" y="183118"/>
            <a:ext cx="6319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Nuevas técnicas para la medición del reservorio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56BD24-1902-DD86-A5CE-AD8757802ADA}"/>
              </a:ext>
            </a:extLst>
          </p:cNvPr>
          <p:cNvSpPr txBox="1"/>
          <p:nvPr/>
        </p:nvSpPr>
        <p:spPr>
          <a:xfrm>
            <a:off x="1841785" y="964906"/>
            <a:ext cx="7989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ASPECTOS CUANTITATIVOS </a:t>
            </a:r>
            <a:r>
              <a:rPr lang="es-ES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ASPECTOS CUANTITATIVOS Y CUALITATIVOS</a:t>
            </a:r>
            <a:endParaRPr lang="es-E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29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1" y="37688"/>
            <a:ext cx="1620494" cy="728430"/>
          </a:xfrm>
          <a:prstGeom prst="rect">
            <a:avLst/>
          </a:prstGeom>
        </p:spPr>
      </p:pic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>
            <a:extLst>
              <a:ext uri="{FF2B5EF4-FFF2-40B4-BE49-F238E27FC236}">
                <a16:creationId xmlns:a16="http://schemas.microsoft.com/office/drawing/2014/main" id="{A1EECDC3-092E-D395-EE26-7C4ED89ADC2D}"/>
              </a:ext>
            </a:extLst>
          </p:cNvPr>
          <p:cNvGrpSpPr/>
          <p:nvPr/>
        </p:nvGrpSpPr>
        <p:grpSpPr>
          <a:xfrm>
            <a:off x="303094" y="1103600"/>
            <a:ext cx="6670010" cy="2857847"/>
            <a:chOff x="359510" y="2750877"/>
            <a:chExt cx="4997427" cy="2032769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7141DC9-C48D-0E52-2E21-B74C1AACA3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7565" t="4179" r="1891" b="78744"/>
            <a:stretch/>
          </p:blipFill>
          <p:spPr bwMode="auto">
            <a:xfrm>
              <a:off x="486901" y="4207980"/>
              <a:ext cx="3692723" cy="575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B7448FC-94D3-4E98-EA8C-6379C315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10" y="2750877"/>
              <a:ext cx="4997427" cy="1388059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5CECB001-6B8C-068E-0E88-1AC15A036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559"/>
          <a:stretch/>
        </p:blipFill>
        <p:spPr>
          <a:xfrm>
            <a:off x="303094" y="4405941"/>
            <a:ext cx="5569627" cy="23828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763B32D-8C0A-016C-4EEE-7FB95180EE34}"/>
              </a:ext>
            </a:extLst>
          </p:cNvPr>
          <p:cNvSpPr txBox="1"/>
          <p:nvPr/>
        </p:nvSpPr>
        <p:spPr>
          <a:xfrm>
            <a:off x="1293153" y="827901"/>
            <a:ext cx="3450980" cy="369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alibri"/>
                <a:ea typeface="Calibri"/>
                <a:cs typeface="Calibri"/>
              </a:rPr>
              <a:t> </a:t>
            </a:r>
            <a:r>
              <a:rPr lang="es-ES" sz="1800" b="1" dirty="0">
                <a:latin typeface="Calibri"/>
                <a:ea typeface="Calibri"/>
                <a:cs typeface="Calibri"/>
              </a:rPr>
              <a:t>IPDA (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Intact</a:t>
            </a:r>
            <a:r>
              <a:rPr lang="es-ES" sz="1800" b="1" dirty="0">
                <a:latin typeface="Calibri"/>
                <a:ea typeface="Calibri"/>
                <a:cs typeface="Calibri"/>
              </a:rPr>
              <a:t>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Provirus</a:t>
            </a:r>
            <a:r>
              <a:rPr lang="es-ES" sz="1800" b="1" dirty="0">
                <a:latin typeface="Calibri"/>
                <a:ea typeface="Calibri"/>
                <a:cs typeface="Calibri"/>
              </a:rPr>
              <a:t> DNA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Assay</a:t>
            </a:r>
            <a:r>
              <a:rPr lang="es-ES" sz="1800" b="1" dirty="0">
                <a:latin typeface="Calibri"/>
                <a:ea typeface="Calibri"/>
                <a:cs typeface="Calibri"/>
              </a:rPr>
              <a:t>) </a:t>
            </a:r>
            <a:endParaRPr lang="es-E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574826D-669B-C565-78EC-C37C83BC2DF5}"/>
              </a:ext>
            </a:extLst>
          </p:cNvPr>
          <p:cNvSpPr txBox="1"/>
          <p:nvPr/>
        </p:nvSpPr>
        <p:spPr>
          <a:xfrm>
            <a:off x="57258" y="4013307"/>
            <a:ext cx="691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latin typeface="Calibri"/>
                <a:ea typeface="Calibri"/>
                <a:cs typeface="Calibri"/>
              </a:rPr>
              <a:t>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Matched</a:t>
            </a:r>
            <a:r>
              <a:rPr lang="es-ES" sz="1800" b="1" dirty="0">
                <a:latin typeface="Calibri"/>
                <a:ea typeface="Calibri"/>
                <a:cs typeface="Calibri"/>
              </a:rPr>
              <a:t>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Integration</a:t>
            </a:r>
            <a:r>
              <a:rPr lang="es-ES" sz="1800" b="1" dirty="0">
                <a:latin typeface="Calibri"/>
                <a:ea typeface="Calibri"/>
                <a:cs typeface="Calibri"/>
              </a:rPr>
              <a:t> site and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Proviral</a:t>
            </a:r>
            <a:r>
              <a:rPr lang="es-ES" sz="1800" b="1" dirty="0">
                <a:latin typeface="Calibri"/>
                <a:ea typeface="Calibri"/>
                <a:cs typeface="Calibri"/>
              </a:rPr>
              <a:t>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Sequencing</a:t>
            </a:r>
            <a:r>
              <a:rPr lang="es-ES" sz="1800" b="1" dirty="0">
                <a:latin typeface="Calibri"/>
                <a:ea typeface="Calibri"/>
                <a:cs typeface="Calibri"/>
              </a:rPr>
              <a:t> (MIP-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Seq</a:t>
            </a:r>
            <a:r>
              <a:rPr lang="es-ES" sz="1800" b="1" dirty="0">
                <a:latin typeface="Calibri"/>
                <a:ea typeface="Calibri"/>
                <a:cs typeface="Calibri"/>
              </a:rPr>
              <a:t>) </a:t>
            </a:r>
            <a:r>
              <a:rPr lang="es-ES" sz="1800" b="1" dirty="0" err="1">
                <a:latin typeface="Calibri"/>
                <a:ea typeface="Calibri"/>
                <a:cs typeface="Calibri"/>
              </a:rPr>
              <a:t>Assay</a:t>
            </a:r>
            <a:endParaRPr lang="es-ES" dirty="0"/>
          </a:p>
        </p:txBody>
      </p:sp>
      <p:sp>
        <p:nvSpPr>
          <p:cNvPr id="17" name="12 Rectángulo">
            <a:extLst>
              <a:ext uri="{FF2B5EF4-FFF2-40B4-BE49-F238E27FC236}">
                <a16:creationId xmlns:a16="http://schemas.microsoft.com/office/drawing/2014/main" id="{CABD011C-EAB5-5B98-6846-372E364B1C8D}"/>
              </a:ext>
            </a:extLst>
          </p:cNvPr>
          <p:cNvSpPr/>
          <p:nvPr/>
        </p:nvSpPr>
        <p:spPr>
          <a:xfrm>
            <a:off x="6842460" y="6282682"/>
            <a:ext cx="94583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Virgillio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M and Collins KL Viruses 2020                   </a:t>
            </a:r>
            <a:r>
              <a:rPr lang="es-E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Maldarelli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F et al, </a:t>
            </a:r>
            <a:r>
              <a:rPr lang="es-E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2014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C18A893-F0BF-5080-3681-A8582715E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675" y="1349478"/>
            <a:ext cx="4155412" cy="478714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92A07F0C-9D73-43AA-65CC-FB7BDD29AFCD}"/>
              </a:ext>
            </a:extLst>
          </p:cNvPr>
          <p:cNvSpPr/>
          <p:nvPr/>
        </p:nvSpPr>
        <p:spPr>
          <a:xfrm>
            <a:off x="7151986" y="866603"/>
            <a:ext cx="40262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Integration site loop amplification (ISLA)</a:t>
            </a:r>
          </a:p>
        </p:txBody>
      </p:sp>
      <p:sp>
        <p:nvSpPr>
          <p:cNvPr id="20" name="12 Rectángulo">
            <a:extLst>
              <a:ext uri="{FF2B5EF4-FFF2-40B4-BE49-F238E27FC236}">
                <a16:creationId xmlns:a16="http://schemas.microsoft.com/office/drawing/2014/main" id="{59B8D4FC-C398-FE16-EC67-A51053ADA0D6}"/>
              </a:ext>
            </a:extLst>
          </p:cNvPr>
          <p:cNvSpPr/>
          <p:nvPr/>
        </p:nvSpPr>
        <p:spPr>
          <a:xfrm>
            <a:off x="152905" y="3808804"/>
            <a:ext cx="47441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Bruner et al. Nature 2019   </a:t>
            </a:r>
            <a:r>
              <a:rPr lang="en-U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Siliciano</a:t>
            </a:r>
            <a:r>
              <a:rPr lang="en-U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J and </a:t>
            </a:r>
            <a:r>
              <a:rPr lang="en-U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Siliciano</a:t>
            </a:r>
            <a:r>
              <a:rPr lang="en-U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RF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Ann.Rev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Immunol</a:t>
            </a:r>
            <a:r>
              <a:rPr lang="es-ES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D39F3E2-EC09-8CFD-AB8C-BB3E41DCB002}"/>
              </a:ext>
            </a:extLst>
          </p:cNvPr>
          <p:cNvSpPr txBox="1"/>
          <p:nvPr/>
        </p:nvSpPr>
        <p:spPr>
          <a:xfrm>
            <a:off x="4026531" y="183118"/>
            <a:ext cx="625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Nuevas técnicas para la medición del reservorio</a:t>
            </a:r>
          </a:p>
        </p:txBody>
      </p:sp>
    </p:spTree>
    <p:extLst>
      <p:ext uri="{BB962C8B-B14F-4D97-AF65-F5344CB8AC3E}">
        <p14:creationId xmlns:p14="http://schemas.microsoft.com/office/powerpoint/2010/main" val="4180267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41" y="888973"/>
            <a:ext cx="10109771" cy="570721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548302"/>
            <a:ext cx="82606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33" b="1" i="1" dirty="0"/>
              <a:t>Alcamí J</a:t>
            </a:r>
            <a:endParaRPr lang="en-GB" sz="1333" b="1" i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47191C-A9A5-DC71-B03A-4CBF03698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1" y="37688"/>
            <a:ext cx="1620494" cy="72843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4E1F2DDB-59D4-E57E-35CD-0F85FF716BB4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4DB2A4E4-628E-B721-0BAD-25009BA16B4B}"/>
              </a:ext>
            </a:extLst>
          </p:cNvPr>
          <p:cNvSpPr txBox="1"/>
          <p:nvPr/>
        </p:nvSpPr>
        <p:spPr>
          <a:xfrm>
            <a:off x="2535600" y="183118"/>
            <a:ext cx="902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Dinámica del reservorio con ART y tras la interrupción de tratamiento</a:t>
            </a:r>
          </a:p>
        </p:txBody>
      </p:sp>
    </p:spTree>
    <p:extLst>
      <p:ext uri="{BB962C8B-B14F-4D97-AF65-F5344CB8AC3E}">
        <p14:creationId xmlns:p14="http://schemas.microsoft.com/office/powerpoint/2010/main" val="564916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538669-46A8-67BA-EB00-EC4FAD91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9" y="0"/>
            <a:ext cx="1704336" cy="7661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8AA49-4261-52AA-9B26-1814F272649B}"/>
              </a:ext>
            </a:extLst>
          </p:cNvPr>
          <p:cNvSpPr txBox="1"/>
          <p:nvPr/>
        </p:nvSpPr>
        <p:spPr>
          <a:xfrm>
            <a:off x="2879758" y="183118"/>
            <a:ext cx="805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Innovación y estrategias en intervención: hacia la cura del VIH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6FAC398-543A-2818-2203-F3A566026E25}"/>
              </a:ext>
            </a:extLst>
          </p:cNvPr>
          <p:cNvCxnSpPr/>
          <p:nvPr/>
        </p:nvCxnSpPr>
        <p:spPr>
          <a:xfrm>
            <a:off x="0" y="790832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4752ED2D-0836-5D49-E4B6-5BB3FE1B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5" y="866542"/>
            <a:ext cx="4521200" cy="127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4672F84-DFB5-A716-65A7-786E57885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06882"/>
            <a:ext cx="7772400" cy="43719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596861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1149</Words>
  <Application>Microsoft Macintosh PowerPoint</Application>
  <PresentationFormat>Panorámica</PresentationFormat>
  <Paragraphs>152</Paragraphs>
  <Slides>42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FranklinGothic-Book</vt:lpstr>
      <vt:lpstr>FranklinGothic-BookItalic</vt:lpstr>
      <vt:lpstr>Helvetica</vt:lpstr>
      <vt:lpstr>MS Shell Dlg 2</vt:lpstr>
      <vt:lpstr>NkhthnMyriadPro-Light</vt:lpstr>
      <vt:lpstr>Symbol</vt:lpstr>
      <vt:lpstr>Times New Roman</vt:lpstr>
      <vt:lpstr>Tema de Office</vt:lpstr>
      <vt:lpstr>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PEPE ALCAMI</dc:creator>
  <cp:lastModifiedBy>PEPE ALCAMI</cp:lastModifiedBy>
  <cp:revision>94</cp:revision>
  <dcterms:created xsi:type="dcterms:W3CDTF">2024-03-09T17:47:32Z</dcterms:created>
  <dcterms:modified xsi:type="dcterms:W3CDTF">2024-03-11T16:00:20Z</dcterms:modified>
</cp:coreProperties>
</file>