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9" r:id="rId3"/>
    <p:sldMasterId id="2147483768" r:id="rId4"/>
    <p:sldMasterId id="2147484669" r:id="rId5"/>
  </p:sldMasterIdLst>
  <p:notesMasterIdLst>
    <p:notesMasterId r:id="rId27"/>
  </p:notesMasterIdLst>
  <p:handoutMasterIdLst>
    <p:handoutMasterId r:id="rId28"/>
  </p:handoutMasterIdLst>
  <p:sldIdLst>
    <p:sldId id="477" r:id="rId6"/>
    <p:sldId id="635" r:id="rId7"/>
    <p:sldId id="627" r:id="rId8"/>
    <p:sldId id="629" r:id="rId9"/>
    <p:sldId id="630" r:id="rId10"/>
    <p:sldId id="618" r:id="rId11"/>
    <p:sldId id="619" r:id="rId12"/>
    <p:sldId id="620" r:id="rId13"/>
    <p:sldId id="633" r:id="rId14"/>
    <p:sldId id="621" r:id="rId15"/>
    <p:sldId id="622" r:id="rId16"/>
    <p:sldId id="623" r:id="rId17"/>
    <p:sldId id="624" r:id="rId18"/>
    <p:sldId id="625" r:id="rId19"/>
    <p:sldId id="613" r:id="rId20"/>
    <p:sldId id="631" r:id="rId21"/>
    <p:sldId id="617" r:id="rId22"/>
    <p:sldId id="632" r:id="rId23"/>
    <p:sldId id="634" r:id="rId24"/>
    <p:sldId id="626" r:id="rId25"/>
    <p:sldId id="599" r:id="rId26"/>
  </p:sldIdLst>
  <p:sldSz cx="9144000" cy="5143500" type="screen16x9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851"/>
    <p:restoredTop sz="94650"/>
  </p:normalViewPr>
  <p:slideViewPr>
    <p:cSldViewPr snapToGrid="0">
      <p:cViewPr varScale="1">
        <p:scale>
          <a:sx n="173" d="100"/>
          <a:sy n="173" d="100"/>
        </p:scale>
        <p:origin x="1064" y="-6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0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3EAAB-78A4-5F0C-57E1-9DD7438CE0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2C79E-1AC2-2EB9-4DBA-E4DCF85F6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7DF41C6-C818-CD44-BCBB-D70D62EFC60E}" type="datetime1">
              <a:rPr lang="en-US" altLang="es-ES_tradnl"/>
              <a:pPr>
                <a:defRPr/>
              </a:pPr>
              <a:t>3/9/24</a:t>
            </a:fld>
            <a:endParaRPr lang="en-US" alt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BB6C8-38FF-9F1A-D302-8C44657863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47890-D085-C855-3852-A3022EFBE9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4FC2B3D-23A0-0A4B-8349-59E4A48AC96E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0F3A9B1-1010-3FCE-B901-3E0C46B6E1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EAC38A3-7245-ABC7-DAD7-502AB593DE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598F7BC-6566-B041-8A71-6B89799BAC16}" type="datetime1">
              <a:rPr lang="en-US" altLang="es-ES_tradnl"/>
              <a:pPr>
                <a:defRPr/>
              </a:pPr>
              <a:t>3/9/24</a:t>
            </a:fld>
            <a:endParaRPr lang="en-US" altLang="es-ES_tradnl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1BF73CDA-32B5-222E-F3D8-05E5F8CFB8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B71315B1-68C2-C489-1BCE-979A51FDB4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noProof="0"/>
              <a:t>Haga clic para modificar el estilo de texto del patrón</a:t>
            </a:r>
          </a:p>
          <a:p>
            <a:pPr lvl="1"/>
            <a:r>
              <a:rPr lang="en-US" altLang="es-ES_tradnl" noProof="0"/>
              <a:t>Segundo nivel</a:t>
            </a:r>
          </a:p>
          <a:p>
            <a:pPr lvl="2"/>
            <a:r>
              <a:rPr lang="en-US" altLang="es-ES_tradnl" noProof="0"/>
              <a:t>Tercer nivel</a:t>
            </a:r>
          </a:p>
          <a:p>
            <a:pPr lvl="3"/>
            <a:r>
              <a:rPr lang="en-US" altLang="es-ES_tradnl" noProof="0"/>
              <a:t>Cuarto nivel</a:t>
            </a:r>
          </a:p>
          <a:p>
            <a:pPr lvl="4"/>
            <a:r>
              <a:rPr lang="en-US" altLang="es-ES_tradnl" noProof="0"/>
              <a:t>Quinto nivel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DE85752B-99A2-5ED6-CA06-1BEDC938E0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F14F064E-9A51-5BAD-F5A5-774166886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10256A-0876-F24C-B680-368116B8027D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04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0890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71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5901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82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166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9134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895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844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77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43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700A4BF1-FD95-0837-89FD-2C0D4FB30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26C7C507-0AE8-AE03-94B2-E4667A39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69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45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2068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02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42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20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01A69A8-3FFF-283F-E121-C63141F3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9F8B564-01BF-ED29-3A60-B7A0F34F4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19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0142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686B7BCD-3354-A6E6-9A15-507895CA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BBB7ED9-24AF-F543-A7DA-CE14FB411516}" type="datetime1">
              <a:rPr lang="es-ES" altLang="es-ES_tradnl"/>
              <a:pPr>
                <a:defRPr/>
              </a:pPr>
              <a:t>9/3/24</a:t>
            </a:fld>
            <a:endParaRPr lang="es-ES" altLang="es-ES_tradnl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E11E79DA-D1BA-3823-A3E7-3B8BFC60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F66B96D-45D4-467F-0928-F5EB65DC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84EADBC-EECD-A44A-BA1F-B1A5ED1DCBCB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6626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4F79691-2F2C-11DF-BB1D-D9104F02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012B478-2B71-6743-96EA-8539218FE451}" type="datetime1">
              <a:rPr lang="es-ES" altLang="es-ES_tradnl"/>
              <a:pPr>
                <a:defRPr/>
              </a:pPr>
              <a:t>9/3/24</a:t>
            </a:fld>
            <a:endParaRPr lang="es-ES" altLang="es-ES_tradn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6688DB3-4251-BCE7-68A3-C4DB3D6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843C125-E8F0-413F-8AE0-45B2BBAE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EAC7DBB-5CF6-F640-87EC-E207FABB9CAD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1190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Text iZQ +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>
            <a:extLst>
              <a:ext uri="{FF2B5EF4-FFF2-40B4-BE49-F238E27FC236}">
                <a16:creationId xmlns:a16="http://schemas.microsoft.com/office/drawing/2014/main" id="{AFF61C56-BBB5-1275-FA70-D9DAE027B365}"/>
              </a:ext>
            </a:extLst>
          </p:cNvPr>
          <p:cNvSpPr/>
          <p:nvPr userDrawn="1"/>
        </p:nvSpPr>
        <p:spPr>
          <a:xfrm>
            <a:off x="223838" y="4929188"/>
            <a:ext cx="8134350" cy="166687"/>
          </a:xfrm>
          <a:prstGeom prst="roundRect">
            <a:avLst>
              <a:gd name="adj" fmla="val 50000"/>
            </a:avLst>
          </a:prstGeom>
          <a:solidFill>
            <a:srgbClr val="CDE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_tradnl" sz="525">
              <a:solidFill>
                <a:srgbClr val="000000"/>
              </a:solidFill>
              <a:ea typeface="ＭＳ Ｐゴシック" pitchFamily="-97" charset="-128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5289" y="141685"/>
            <a:ext cx="7272337" cy="62745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0"/>
          </p:nvPr>
        </p:nvSpPr>
        <p:spPr>
          <a:xfrm>
            <a:off x="357189" y="4929187"/>
            <a:ext cx="7858125" cy="162000"/>
          </a:xfrm>
        </p:spPr>
        <p:txBody>
          <a:bodyPr>
            <a:noAutofit/>
          </a:bodyPr>
          <a:lstStyle>
            <a:lvl1pPr>
              <a:buFontTx/>
              <a:buNone/>
              <a:defRPr sz="675">
                <a:solidFill>
                  <a:srgbClr val="000000"/>
                </a:solidFill>
              </a:defRPr>
            </a:lvl1pPr>
            <a:lvl2pPr>
              <a:buFontTx/>
              <a:buNone/>
              <a:defRPr sz="525">
                <a:solidFill>
                  <a:srgbClr val="3B4A69"/>
                </a:solidFill>
              </a:defRPr>
            </a:lvl2pPr>
            <a:lvl3pPr>
              <a:buFontTx/>
              <a:buNone/>
              <a:defRPr sz="525">
                <a:solidFill>
                  <a:srgbClr val="3B4A69"/>
                </a:solidFill>
              </a:defRPr>
            </a:lvl3pPr>
            <a:lvl4pPr>
              <a:buFontTx/>
              <a:buNone/>
              <a:defRPr sz="525">
                <a:solidFill>
                  <a:srgbClr val="3B4A69"/>
                </a:solidFill>
              </a:defRPr>
            </a:lvl4pPr>
            <a:lvl5pPr>
              <a:buFontTx/>
              <a:buNone/>
              <a:defRPr sz="525">
                <a:solidFill>
                  <a:srgbClr val="3B4A69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1"/>
          </p:nvPr>
        </p:nvSpPr>
        <p:spPr>
          <a:xfrm>
            <a:off x="385734" y="1071563"/>
            <a:ext cx="4900647" cy="116339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6" name="25 Marcador de posición de imagen"/>
          <p:cNvSpPr>
            <a:spLocks noGrp="1" noChangeAspect="1"/>
          </p:cNvSpPr>
          <p:nvPr>
            <p:ph type="pic" sz="quarter" idx="12"/>
          </p:nvPr>
        </p:nvSpPr>
        <p:spPr>
          <a:xfrm>
            <a:off x="5429256" y="1071563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27" name="25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5424493" y="2982518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BDC88FF-AFC9-6912-EE3E-4150948B8D72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8A8043B-7BE7-5F43-856D-50CBA495481F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77698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F52DA60-383E-8CB6-4FCC-3CA44D6BDA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00700" y="5057775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DE3F8-313A-E020-B72F-B033A91111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34B92-21E2-F043-A95C-73B596BB39C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3274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4F1000-F6F9-7542-DFFD-49F7D07331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5BE0-C44D-A049-87AB-CECD610EED19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1568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1E4139D2-BD33-04A4-B77A-D210B571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4CF9688-48E3-A84C-BC85-AB3E8C4E3FF0}" type="datetime1">
              <a:rPr lang="es-ES" altLang="es-ES_tradnl"/>
              <a:pPr>
                <a:defRPr/>
              </a:pPr>
              <a:t>9/3/24</a:t>
            </a:fld>
            <a:endParaRPr lang="es-ES" altLang="es-ES_tradnl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81CA3D0-F313-C917-F4BA-9045786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C7F74F5-E122-D983-3555-E86087C5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2285-EB37-384D-B3AE-0311C2AB439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8607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9094B3E-36A6-3BD5-7C64-EE26E823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F0B5B03-6267-7C41-99C1-93FB9F7B89F1}" type="datetime1">
              <a:rPr lang="es-ES" altLang="es-ES_tradnl"/>
              <a:pPr>
                <a:defRPr/>
              </a:pPr>
              <a:t>9/3/24</a:t>
            </a:fld>
            <a:endParaRPr lang="es-ES" altLang="es-ES_tradn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6B7153B-0691-5D25-5270-BE3D0E2C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A310C8C-1613-6F1B-7918-A717110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832EE-01ED-A546-9EBF-11E55B10C5B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13890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Text iZQ +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>
            <a:extLst>
              <a:ext uri="{FF2B5EF4-FFF2-40B4-BE49-F238E27FC236}">
                <a16:creationId xmlns:a16="http://schemas.microsoft.com/office/drawing/2014/main" id="{386ACE48-C89A-55A6-D4F8-1B5E37188326}"/>
              </a:ext>
            </a:extLst>
          </p:cNvPr>
          <p:cNvSpPr/>
          <p:nvPr userDrawn="1"/>
        </p:nvSpPr>
        <p:spPr>
          <a:xfrm>
            <a:off x="223838" y="4929188"/>
            <a:ext cx="8134350" cy="166687"/>
          </a:xfrm>
          <a:prstGeom prst="roundRect">
            <a:avLst>
              <a:gd name="adj" fmla="val 50000"/>
            </a:avLst>
          </a:prstGeom>
          <a:solidFill>
            <a:srgbClr val="CDE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_tradnl" sz="525">
              <a:solidFill>
                <a:srgbClr val="000000"/>
              </a:solidFill>
              <a:ea typeface="ＭＳ Ｐゴシック" pitchFamily="-97" charset="-128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5289" y="141685"/>
            <a:ext cx="7272337" cy="62745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0"/>
          </p:nvPr>
        </p:nvSpPr>
        <p:spPr>
          <a:xfrm>
            <a:off x="357189" y="4929187"/>
            <a:ext cx="7858125" cy="162000"/>
          </a:xfrm>
        </p:spPr>
        <p:txBody>
          <a:bodyPr>
            <a:noAutofit/>
          </a:bodyPr>
          <a:lstStyle>
            <a:lvl1pPr>
              <a:buFontTx/>
              <a:buNone/>
              <a:defRPr sz="675">
                <a:solidFill>
                  <a:srgbClr val="000000"/>
                </a:solidFill>
              </a:defRPr>
            </a:lvl1pPr>
            <a:lvl2pPr>
              <a:buFontTx/>
              <a:buNone/>
              <a:defRPr sz="525">
                <a:solidFill>
                  <a:srgbClr val="3B4A69"/>
                </a:solidFill>
              </a:defRPr>
            </a:lvl2pPr>
            <a:lvl3pPr>
              <a:buFontTx/>
              <a:buNone/>
              <a:defRPr sz="525">
                <a:solidFill>
                  <a:srgbClr val="3B4A69"/>
                </a:solidFill>
              </a:defRPr>
            </a:lvl3pPr>
            <a:lvl4pPr>
              <a:buFontTx/>
              <a:buNone/>
              <a:defRPr sz="525">
                <a:solidFill>
                  <a:srgbClr val="3B4A69"/>
                </a:solidFill>
              </a:defRPr>
            </a:lvl4pPr>
            <a:lvl5pPr>
              <a:buFontTx/>
              <a:buNone/>
              <a:defRPr sz="525">
                <a:solidFill>
                  <a:srgbClr val="3B4A69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1"/>
          </p:nvPr>
        </p:nvSpPr>
        <p:spPr>
          <a:xfrm>
            <a:off x="385734" y="1071563"/>
            <a:ext cx="4900647" cy="116339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6" name="25 Marcador de posición de imagen"/>
          <p:cNvSpPr>
            <a:spLocks noGrp="1" noChangeAspect="1"/>
          </p:cNvSpPr>
          <p:nvPr>
            <p:ph type="pic" sz="quarter" idx="12"/>
          </p:nvPr>
        </p:nvSpPr>
        <p:spPr>
          <a:xfrm>
            <a:off x="5429256" y="1071563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27" name="25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5424493" y="2982518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517851E-3DF3-1D52-B8E3-4CA9A96C29CB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371A4-F2F1-9C47-A148-13B30ADF702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6767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059657"/>
            <a:ext cx="4038600" cy="378023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9657"/>
            <a:ext cx="4038600" cy="378023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404A52-B6EE-A32A-C4D5-714382C1C8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4067175" y="4894263"/>
            <a:ext cx="693738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s-ES" altLang="es-ES_tradnl"/>
              <a:t>-</a:t>
            </a:r>
            <a:fld id="{9838FD7C-3754-5941-AAE1-913B529B7F8E}" type="slidenum">
              <a:rPr lang="es-ES" altLang="es-ES_tradnl" smtClean="0"/>
              <a:pPr>
                <a:defRPr/>
              </a:pPr>
              <a:t>‹Nº›</a:t>
            </a:fld>
            <a:r>
              <a:rPr lang="es-ES" altLang="es-ES_tradnl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5351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90C494-95FC-3DBF-7208-272B70857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D278DD-25EA-DFBE-2122-71640ADBCC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9BB3E4B-F9C0-794E-8AD2-EC46CBC3CA56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07007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38C75-B6AF-DC4B-2C58-8F1340104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D953E47-5E85-2E63-C787-5C7E64CA8D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1D38B3C-F7EE-0645-A21D-2C708C63FADB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38472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059657"/>
            <a:ext cx="4038600" cy="37802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059657"/>
            <a:ext cx="4038600" cy="1832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006328"/>
            <a:ext cx="4038600" cy="1833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05734CF-3CE2-6823-A354-72525DA07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F3403D5-BCC0-3AE1-969F-7331C7CAFE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96F66F5-9FE7-3240-99C6-3201D50A5D17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6570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F5963-C864-6DCC-F9FA-84D124F78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6CFBFE1-AFD7-73B0-4F85-0C57688812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FD44302-ADA8-4148-8B6B-CAC382520B1D}" type="slidenum">
              <a:rPr lang="en-US" altLang="es-ES_tradnl"/>
              <a:pPr>
                <a:defRPr/>
              </a:pPr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78938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F19BF7-D220-4526-5767-34BEAE8695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86B8D1C-8FE1-384B-8460-FCC8AF5A97A6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86193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652D25A-5DCB-B505-E248-261B361C25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00700" y="5057775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Clr>
                <a:srgbClr val="34669A"/>
              </a:buClr>
              <a:buSzPct val="165000"/>
              <a:defRPr/>
            </a:lvl3pPr>
            <a:lvl4pPr>
              <a:buClr>
                <a:srgbClr val="34669A"/>
              </a:buClr>
              <a:buSzPct val="11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4F83B7-3268-512E-343A-08DB926197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D1F3F1-3BF9-C44E-A20B-185EE03423C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739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85AEC0-4D1F-EAFB-7536-FB326C8EA9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7392B19-728B-DC41-B179-AA712807F0B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5034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185B943-E40F-2274-BE1A-8772F8892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9275" y="2790825"/>
            <a:ext cx="54721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cambiar el estilo de título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36CD5598-1E2F-DAF1-8AFD-80AB068812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06538" y="1971675"/>
            <a:ext cx="6096000" cy="2514600"/>
          </a:xfrm>
          <a:prstGeom prst="roundRect">
            <a:avLst>
              <a:gd name="adj" fmla="val 16667"/>
            </a:avLst>
          </a:prstGeom>
          <a:noFill/>
          <a:ln w="31750" cap="rnd">
            <a:solidFill>
              <a:srgbClr val="66B8DC"/>
            </a:solidFill>
            <a:bevel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>
              <a:solidFill>
                <a:srgbClr val="FFFFFF"/>
              </a:solidFill>
            </a:endParaRPr>
          </a:p>
        </p:txBody>
      </p:sp>
      <p:pic>
        <p:nvPicPr>
          <p:cNvPr id="1028" name="Imagen 4">
            <a:extLst>
              <a:ext uri="{FF2B5EF4-FFF2-40B4-BE49-F238E27FC236}">
                <a16:creationId xmlns:a16="http://schemas.microsoft.com/office/drawing/2014/main" id="{B37A3F7C-2E49-FBED-9F9D-A5006955D5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-261938"/>
            <a:ext cx="6062662" cy="265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1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9pPr>
    </p:titleStyle>
    <p:bodyStyle>
      <a:lvl1pPr marL="257175" indent="-257175" algn="r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2D5AAD"/>
          </a:solidFill>
          <a:latin typeface="+mn-lt"/>
          <a:ea typeface="ＭＳ Ｐゴシック" charset="0"/>
          <a:cs typeface="ＭＳ Ｐゴシック" panose="020B0600070205080204" pitchFamily="34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992EEB5-240C-E937-365F-AD65349D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0188" y="65088"/>
            <a:ext cx="72723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cambiar el estilo de título	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997D6AF-A09B-E206-A150-1B31D1CDC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79663"/>
            <a:ext cx="8229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cxnSp>
        <p:nvCxnSpPr>
          <p:cNvPr id="8196" name="Straight Connector 6">
            <a:extLst>
              <a:ext uri="{FF2B5EF4-FFF2-40B4-BE49-F238E27FC236}">
                <a16:creationId xmlns:a16="http://schemas.microsoft.com/office/drawing/2014/main" id="{AE488AB0-CCD1-607E-CEB2-32A502AC410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1322388" y="4967288"/>
            <a:ext cx="6480175" cy="4762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293E541-7655-32F9-A400-32E0100D784A}"/>
              </a:ext>
            </a:extLst>
          </p:cNvPr>
          <p:cNvCxnSpPr/>
          <p:nvPr userDrawn="1"/>
        </p:nvCxnSpPr>
        <p:spPr>
          <a:xfrm flipH="1">
            <a:off x="230188" y="800100"/>
            <a:ext cx="86788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Imagen 4">
            <a:extLst>
              <a:ext uri="{FF2B5EF4-FFF2-40B4-BE49-F238E27FC236}">
                <a16:creationId xmlns:a16="http://schemas.microsoft.com/office/drawing/2014/main" id="{86982093-1D55-2B13-0BEE-05AD40EAD0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93688"/>
            <a:ext cx="2095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9" r:id="rId1"/>
    <p:sldLayoutId id="2147485280" r:id="rId2"/>
    <p:sldLayoutId id="2147485281" r:id="rId3"/>
    <p:sldLayoutId id="2147485282" r:id="rId4"/>
    <p:sldLayoutId id="2147485283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3C3D3C"/>
        </a:buClr>
        <a:buSzPct val="115000"/>
        <a:buChar char="»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8ABDC50-B4DF-4055-034C-24DF83D20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0188" y="65088"/>
            <a:ext cx="70850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cambiar el estilo de título	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A794971-EE46-A373-2A0B-B1D3DE785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79663"/>
            <a:ext cx="8229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0F38175D-F4FC-B6B7-A3F0-BA41DDB50C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6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F423DB-122A-8E47-81CB-595F23DC5594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B0493F4-AE60-FE20-345E-58F260123E96}"/>
              </a:ext>
            </a:extLst>
          </p:cNvPr>
          <p:cNvCxnSpPr/>
          <p:nvPr userDrawn="1"/>
        </p:nvCxnSpPr>
        <p:spPr>
          <a:xfrm flipH="1">
            <a:off x="230188" y="800100"/>
            <a:ext cx="86788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Imagen 4">
            <a:extLst>
              <a:ext uri="{FF2B5EF4-FFF2-40B4-BE49-F238E27FC236}">
                <a16:creationId xmlns:a16="http://schemas.microsoft.com/office/drawing/2014/main" id="{E1B9E9C4-E1A2-C87B-780C-945BB0B34C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93688"/>
            <a:ext cx="2095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84" r:id="rId1"/>
    <p:sldLayoutId id="2147485272" r:id="rId2"/>
    <p:sldLayoutId id="2147485285" r:id="rId3"/>
    <p:sldLayoutId id="2147485286" r:id="rId4"/>
    <p:sldLayoutId id="2147485287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304F74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3C3D3C"/>
        </a:buClr>
        <a:buSzPct val="115000"/>
        <a:buChar char="»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8">
            <a:extLst>
              <a:ext uri="{FF2B5EF4-FFF2-40B4-BE49-F238E27FC236}">
                <a16:creationId xmlns:a16="http://schemas.microsoft.com/office/drawing/2014/main" id="{101B65A5-DCA8-4AAA-B0FD-F4BAF8D8E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3871" y="2053983"/>
            <a:ext cx="6074797" cy="2446824"/>
          </a:xfrm>
        </p:spPr>
        <p:txBody>
          <a:bodyPr/>
          <a:lstStyle/>
          <a:p>
            <a:pPr>
              <a:defRPr/>
            </a:pPr>
            <a:r>
              <a:rPr lang="es-ES" altLang="es-ES_tradnl" sz="2550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CROI 2024</a:t>
            </a:r>
            <a:b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TRATAMIENTO ANTIRRETROVIRAL (II): FARMACOS EN DESARROLLO</a:t>
            </a:r>
            <a:endParaRPr lang="es-ES" altLang="es-ES_tradnl" sz="1350" b="0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4CD2924-8BAD-F74B-2E97-297703D77BF4}"/>
              </a:ext>
            </a:extLst>
          </p:cNvPr>
          <p:cNvCxnSpPr/>
          <p:nvPr/>
        </p:nvCxnSpPr>
        <p:spPr>
          <a:xfrm>
            <a:off x="3343275" y="3171825"/>
            <a:ext cx="2590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bNAbs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para personas con VIH y sensibilidad a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teropavimab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o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zinlirvimab</a:t>
            </a:r>
            <a:endParaRPr lang="es-ES" altLang="es-ES_tradnl" sz="140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 err="1">
                <a:solidFill>
                  <a:srgbClr val="121A27"/>
                </a:solidFill>
              </a:rPr>
              <a:t>Eron</a:t>
            </a:r>
            <a:r>
              <a:rPr lang="en-US" sz="800" dirty="0">
                <a:solidFill>
                  <a:srgbClr val="121A27"/>
                </a:solidFill>
              </a:rPr>
              <a:t> J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130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3943398-5AA0-C62D-0CF9-5C74B03E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956380"/>
            <a:ext cx="8229600" cy="461665"/>
          </a:xfrm>
        </p:spPr>
        <p:txBody>
          <a:bodyPr/>
          <a:lstStyle/>
          <a:p>
            <a:r>
              <a:rPr lang="es-ES_tradnl" dirty="0"/>
              <a:t>Objetivo: Evaluar la seguridad y eficacia de LEN + TAB + ZAB en participantes virológicamente suprimidos altamente susceptibles a TAB o ZAB, pero no a ambos </a:t>
            </a:r>
            <a:r>
              <a:rPr lang="es-ES_tradnl" dirty="0" err="1"/>
              <a:t>bNAbs</a:t>
            </a:r>
            <a:r>
              <a:rPr lang="es-ES_tradnl" dirty="0"/>
              <a:t>.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4866F10E-95C9-2BA8-8181-DD8AFBC41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4537" r="6675" b="13308"/>
          <a:stretch/>
        </p:blipFill>
        <p:spPr>
          <a:xfrm>
            <a:off x="1144587" y="1535626"/>
            <a:ext cx="7113254" cy="31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622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bNAbs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para personas con VIH y sensibilidad a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teropavimab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o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zinlirvimab</a:t>
            </a:r>
            <a:endParaRPr lang="es-ES" altLang="es-ES_tradnl" sz="140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 err="1">
                <a:solidFill>
                  <a:srgbClr val="121A27"/>
                </a:solidFill>
              </a:rPr>
              <a:t>Eron</a:t>
            </a:r>
            <a:r>
              <a:rPr lang="en-US" sz="800" dirty="0">
                <a:solidFill>
                  <a:srgbClr val="121A27"/>
                </a:solidFill>
              </a:rPr>
              <a:t> J,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130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D8B0784-B67E-E837-551B-8572DA58F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5" r="5064"/>
          <a:stretch/>
        </p:blipFill>
        <p:spPr>
          <a:xfrm>
            <a:off x="494914" y="1160889"/>
            <a:ext cx="7378810" cy="34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835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Mounzer K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642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Estudio de fase II sobre el cambio a BIC diario + LEN en individuos con una pauta de tratamiento del VIH de varias tabletas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5D1F62-2B71-B80B-0ED6-AB8D870B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6" y="1056693"/>
            <a:ext cx="7772400" cy="31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10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Mounzer K 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642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Estudio de fase II sobre el cambio a BIC diario + LEN en individuos con una pauta de tratamiento del VIH de varias tabletas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714E57-42F0-6CBA-BEEE-70903373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54" y="1184593"/>
            <a:ext cx="6512891" cy="29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96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Mounzer K 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642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Estudio de fase II sobre el cambio a BIC diario + LEN en individuos con una pauta de tratamiento del VIH de varias tabletas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0AA68D-7378-37F1-6E0C-7C4949CD2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74634"/>
            <a:ext cx="7772400" cy="259423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DFCD80-6376-CC2B-6590-B99EFFE23EE5}"/>
              </a:ext>
            </a:extLst>
          </p:cNvPr>
          <p:cNvSpPr txBox="1"/>
          <p:nvPr/>
        </p:nvSpPr>
        <p:spPr>
          <a:xfrm>
            <a:off x="685800" y="3899289"/>
            <a:ext cx="795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ES" sz="1000" dirty="0">
                <a:effectLst/>
                <a:latin typeface="Arial" panose="020B0604020202020204" pitchFamily="34" charset="0"/>
              </a:rPr>
            </a:br>
            <a:r>
              <a:rPr lang="es-ES" sz="1000" dirty="0">
                <a:effectLst/>
                <a:latin typeface="Arial" panose="020B0604020202020204" pitchFamily="34" charset="0"/>
              </a:rPr>
              <a:t>cHIV-1 RNA ≥ 50 c/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mL</a:t>
            </a:r>
            <a:r>
              <a:rPr lang="es-ES" sz="1000" dirty="0">
                <a:effectLst/>
                <a:latin typeface="Arial" panose="020B0604020202020204" pitchFamily="34" charset="0"/>
              </a:rPr>
              <a:t> in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Week</a:t>
            </a:r>
            <a:r>
              <a:rPr lang="es-ES" sz="1000" dirty="0">
                <a:effectLst/>
                <a:latin typeface="Arial" panose="020B0604020202020204" pitchFamily="34" charset="0"/>
              </a:rPr>
              <a:t> 24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window</a:t>
            </a:r>
            <a:r>
              <a:rPr lang="es-ES" sz="1000" dirty="0">
                <a:effectLst/>
                <a:latin typeface="Arial" panose="020B0604020202020204" pitchFamily="34" charset="0"/>
              </a:rPr>
              <a:t> (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later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suppressed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to</a:t>
            </a:r>
            <a:r>
              <a:rPr lang="es-ES" sz="1000" dirty="0">
                <a:effectLst/>
                <a:latin typeface="Arial" panose="020B0604020202020204" pitchFamily="34" charset="0"/>
              </a:rPr>
              <a:t> &lt; 50 c/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mL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without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regimen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change</a:t>
            </a:r>
            <a:r>
              <a:rPr lang="es-ES" sz="1000" dirty="0">
                <a:effectLst/>
                <a:latin typeface="Arial" panose="020B0604020202020204" pitchFamily="34" charset="0"/>
              </a:rPr>
              <a:t>). No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genotype</a:t>
            </a:r>
            <a:r>
              <a:rPr lang="es-ES" sz="1000" dirty="0">
                <a:effectLst/>
                <a:latin typeface="Arial" panose="020B0604020202020204" pitchFamily="34" charset="0"/>
              </a:rPr>
              <a:t>/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phenotype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was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performed</a:t>
            </a:r>
            <a:r>
              <a:rPr lang="es-ES" sz="1000" dirty="0">
                <a:effectLst/>
                <a:latin typeface="Arial" panose="020B0604020202020204" pitchFamily="34" charset="0"/>
              </a:rPr>
              <a:t> as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virologic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failure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did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not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reach</a:t>
            </a:r>
            <a:r>
              <a:rPr lang="es-ES" sz="1000" dirty="0">
                <a:effectLst/>
                <a:latin typeface="Arial" panose="020B0604020202020204" pitchFamily="34" charset="0"/>
              </a:rPr>
              <a:t>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threshold</a:t>
            </a:r>
            <a:r>
              <a:rPr lang="es-ES" sz="1000" dirty="0">
                <a:effectLst/>
                <a:latin typeface="Arial" panose="020B0604020202020204" pitchFamily="34" charset="0"/>
              </a:rPr>
              <a:t> as per 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protocol</a:t>
            </a:r>
            <a:r>
              <a:rPr lang="es-ES" sz="1000" dirty="0">
                <a:effectLst/>
                <a:latin typeface="Arial" panose="020B0604020202020204" pitchFamily="34" charset="0"/>
              </a:rPr>
              <a:t> (&gt; 200 c/</a:t>
            </a:r>
            <a:r>
              <a:rPr lang="es-ES" sz="1000" dirty="0" err="1">
                <a:effectLst/>
                <a:latin typeface="Arial" panose="020B0604020202020204" pitchFamily="34" charset="0"/>
              </a:rPr>
              <a:t>mL</a:t>
            </a:r>
            <a:r>
              <a:rPr lang="es-ES" sz="1000" dirty="0">
                <a:effectLst/>
                <a:latin typeface="Arial" panose="020B0604020202020204" pitchFamily="34" charset="0"/>
              </a:rPr>
              <a:t>).</a:t>
            </a:r>
          </a:p>
          <a:p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30493300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A7931-2E3E-22C2-56E8-72CBC92DB4CF}"/>
              </a:ext>
            </a:extLst>
          </p:cNvPr>
          <p:cNvPicPr/>
          <p:nvPr/>
        </p:nvPicPr>
        <p:blipFill rotWithShape="1">
          <a:blip r:embed="rId3"/>
          <a:srcRect t="11593" b="43885"/>
          <a:stretch/>
        </p:blipFill>
        <p:spPr>
          <a:xfrm>
            <a:off x="0" y="1426762"/>
            <a:ext cx="9144000" cy="22899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B18DD2-02B1-4A8F-E161-CC98CED2F753}"/>
              </a:ext>
            </a:extLst>
          </p:cNvPr>
          <p:cNvPicPr/>
          <p:nvPr/>
        </p:nvPicPr>
        <p:blipFill rotWithShape="1">
          <a:blip r:embed="rId3"/>
          <a:srcRect l="5827" t="15614" r="6823" b="12725"/>
          <a:stretch/>
        </p:blipFill>
        <p:spPr>
          <a:xfrm>
            <a:off x="796972" y="1138010"/>
            <a:ext cx="7375125" cy="353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557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0870E-E4B2-17DC-CCE9-2C09FEF7FAD3}"/>
              </a:ext>
            </a:extLst>
          </p:cNvPr>
          <p:cNvPicPr/>
          <p:nvPr/>
        </p:nvPicPr>
        <p:blipFill rotWithShape="1">
          <a:blip r:embed="rId3"/>
          <a:srcRect t="16387" b="24097"/>
          <a:stretch/>
        </p:blipFill>
        <p:spPr>
          <a:xfrm>
            <a:off x="0" y="842838"/>
            <a:ext cx="9144000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30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924C25-44D5-F90A-F64A-9F21E0B1DC0C}"/>
              </a:ext>
            </a:extLst>
          </p:cNvPr>
          <p:cNvPicPr/>
          <p:nvPr/>
        </p:nvPicPr>
        <p:blipFill rotWithShape="1">
          <a:blip r:embed="rId3"/>
          <a:srcRect l="3478" t="20715" r="3217" b="30898"/>
          <a:stretch/>
        </p:blipFill>
        <p:spPr>
          <a:xfrm>
            <a:off x="318052" y="1160889"/>
            <a:ext cx="8531750" cy="24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21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6A085-FB91-B1F9-466C-98BFD32C2685}"/>
              </a:ext>
            </a:extLst>
          </p:cNvPr>
          <p:cNvPicPr/>
          <p:nvPr/>
        </p:nvPicPr>
        <p:blipFill rotWithShape="1">
          <a:blip r:embed="rId3"/>
          <a:srcRect t="18087" b="13585"/>
          <a:stretch/>
        </p:blipFill>
        <p:spPr>
          <a:xfrm>
            <a:off x="0" y="930302"/>
            <a:ext cx="9144000" cy="35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87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, Escala de tiempo&#10;&#10;Descripción generada automáticamente">
            <a:extLst>
              <a:ext uri="{FF2B5EF4-FFF2-40B4-BE49-F238E27FC236}">
                <a16:creationId xmlns:a16="http://schemas.microsoft.com/office/drawing/2014/main" id="{AFFB5336-7257-6E8E-CB8D-D13B6BABD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/>
          <a:stretch/>
        </p:blipFill>
        <p:spPr>
          <a:xfrm>
            <a:off x="821253" y="922351"/>
            <a:ext cx="7398256" cy="41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234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y seguridad de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islatravir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semanal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en PVH a las 24 semanas: estudio de fase II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121A27"/>
                </a:solidFill>
              </a:rPr>
              <a:t>Colson AE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208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0DEC08-8049-AA7A-CDF1-BA7A3141E538}"/>
              </a:ext>
            </a:extLst>
          </p:cNvPr>
          <p:cNvPicPr/>
          <p:nvPr/>
        </p:nvPicPr>
        <p:blipFill rotWithShape="1">
          <a:blip r:embed="rId3"/>
          <a:srcRect t="12832" b="29198"/>
          <a:stretch/>
        </p:blipFill>
        <p:spPr>
          <a:xfrm>
            <a:off x="0" y="1080880"/>
            <a:ext cx="9144000" cy="29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154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561DEBA-8AFD-8FE9-AEF3-48ECC43BC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7272337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2000">
                <a:solidFill>
                  <a:srgbClr val="141313"/>
                </a:solidFill>
                <a:ea typeface="ＭＳ Ｐゴシック" panose="020B0600070205080204" pitchFamily="34" charset="-128"/>
              </a:rPr>
              <a:t>Mensajes Clave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4ECE9C2E-D92D-21DD-F220-719513C0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11238"/>
            <a:ext cx="84836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¿</a:t>
            </a:r>
            <a:r>
              <a:rPr lang="es-ES_tradnl" altLang="es-ES" sz="1600" dirty="0" err="1"/>
              <a:t>bNabs</a:t>
            </a:r>
            <a:r>
              <a:rPr lang="es-ES_tradnl" altLang="es-ES" sz="1600" dirty="0"/>
              <a:t>?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Elevada proporción de fallos de cribado debidos a la resistencia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Demostración de niveles que “deberían” ser activos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No tan bueno como el ART standard</a:t>
            </a:r>
          </a:p>
          <a:p>
            <a:pPr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TAR HIBRIDO: ¿Tiene futuro?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CAB LA + VRC07: 7.3% FV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LEN LAC + TAB + ZAB q 6 meses, pero test de susceptibilidad</a:t>
            </a:r>
          </a:p>
          <a:p>
            <a:pPr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BIC/LEN oral QD STR: simplificación en el contexto de resistencias</a:t>
            </a:r>
          </a:p>
          <a:p>
            <a:pPr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LENACAPAVIR + ISLATRAVIR ORAL SEMANAL</a:t>
            </a:r>
          </a:p>
          <a:p>
            <a:pPr lvl="1" eaLnBrk="1" hangingPunct="1">
              <a:spcBef>
                <a:spcPts val="1000"/>
              </a:spcBef>
              <a:buClrTx/>
              <a:buSzTx/>
            </a:pPr>
            <a:r>
              <a:rPr lang="es-ES_tradnl" altLang="es-ES" sz="1600" dirty="0"/>
              <a:t>OO0: Oral, once </a:t>
            </a:r>
            <a:r>
              <a:rPr lang="es-ES_tradnl" altLang="es-ES" sz="1600" dirty="0" err="1"/>
              <a:t>weekly</a:t>
            </a:r>
            <a:r>
              <a:rPr lang="es-ES_tradnl" altLang="es-ES" sz="1600" dirty="0"/>
              <a:t>, 0 </a:t>
            </a:r>
            <a:r>
              <a:rPr lang="es-ES_tradnl" altLang="es-ES" sz="1600" dirty="0" err="1"/>
              <a:t>resistance</a:t>
            </a:r>
            <a:r>
              <a:rPr lang="es-ES_tradnl" altLang="es-ES" sz="1600" dirty="0"/>
              <a:t>. </a:t>
            </a:r>
            <a:r>
              <a:rPr lang="es-ES_tradnl" altLang="es-ES" sz="1600"/>
              <a:t>Atentos a la fase III</a:t>
            </a:r>
            <a:endParaRPr lang="es-ES_tradnl" altLang="es-ES" sz="1600" dirty="0"/>
          </a:p>
          <a:p>
            <a:pPr eaLnBrk="1" hangingPunct="1">
              <a:spcBef>
                <a:spcPts val="1000"/>
              </a:spcBef>
              <a:buClrTx/>
              <a:buSzTx/>
            </a:pPr>
            <a:endParaRPr lang="es-ES_tradnl" altLang="es-ES" sz="16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Leone P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117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VH3810109 (N6LS) en adultos con VIH-1 sin tratamiento antirretroviral: Datos de eficacia de la fase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IIa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BANNER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AC458C-87EC-ACE4-9800-2C547A131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5"/>
          <a:stretch/>
        </p:blipFill>
        <p:spPr>
          <a:xfrm>
            <a:off x="614239" y="1200647"/>
            <a:ext cx="7772400" cy="34881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BE1143-004A-3A59-18BA-D52A7801CC72}"/>
              </a:ext>
            </a:extLst>
          </p:cNvPr>
          <p:cNvSpPr txBox="1"/>
          <p:nvPr/>
        </p:nvSpPr>
        <p:spPr>
          <a:xfrm>
            <a:off x="156647" y="1541207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olidFill>
                  <a:srgbClr val="FF0000"/>
                </a:solidFill>
              </a:rPr>
              <a:t>15% resistentes</a:t>
            </a:r>
          </a:p>
        </p:txBody>
      </p:sp>
    </p:spTree>
    <p:extLst>
      <p:ext uri="{BB962C8B-B14F-4D97-AF65-F5344CB8AC3E}">
        <p14:creationId xmlns:p14="http://schemas.microsoft.com/office/powerpoint/2010/main" val="18622719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Tsibris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A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118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Primer estudio en humanos del anticuerpo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triespecífico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ampliamente neutralizante del VIH-1 SAR441236.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C244D0-E960-098D-DC5B-B4D257679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0" t="16378" r="14826" b="11195"/>
          <a:stretch/>
        </p:blipFill>
        <p:spPr>
          <a:xfrm>
            <a:off x="310100" y="1177628"/>
            <a:ext cx="3753017" cy="1961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C1644D-0B9B-3480-16CB-FAD24FC5E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23" r="48670" b="43953"/>
          <a:stretch/>
        </p:blipFill>
        <p:spPr>
          <a:xfrm>
            <a:off x="4573988" y="1149917"/>
            <a:ext cx="4148593" cy="199264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F1007A1-71F4-9242-0A77-D2EB119581F1}"/>
              </a:ext>
            </a:extLst>
          </p:cNvPr>
          <p:cNvSpPr/>
          <p:nvPr/>
        </p:nvSpPr>
        <p:spPr>
          <a:xfrm>
            <a:off x="7162800" y="1718187"/>
            <a:ext cx="1162665" cy="117987"/>
          </a:xfrm>
          <a:prstGeom prst="rect">
            <a:avLst/>
          </a:prstGeom>
          <a:grp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7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33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D.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Juelg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B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121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 terapéutica de una triple combinación de anticuerpos ampliamente neutralizantes del VIH-1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C2967285-A3D9-6AFF-6B13-4AFAD3A6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47" y="1061858"/>
            <a:ext cx="5242453" cy="36645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B1DE17-26B0-EFEB-5314-0C61698B012F}"/>
              </a:ext>
            </a:extLst>
          </p:cNvPr>
          <p:cNvSpPr txBox="1"/>
          <p:nvPr/>
        </p:nvSpPr>
        <p:spPr>
          <a:xfrm>
            <a:off x="156647" y="1541207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olidFill>
                  <a:srgbClr val="FF0000"/>
                </a:solidFill>
              </a:rPr>
              <a:t>2/12 resistentes</a:t>
            </a:r>
          </a:p>
        </p:txBody>
      </p:sp>
    </p:spTree>
    <p:extLst>
      <p:ext uri="{BB962C8B-B14F-4D97-AF65-F5344CB8AC3E}">
        <p14:creationId xmlns:p14="http://schemas.microsoft.com/office/powerpoint/2010/main" val="25631244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Taiwo B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208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A1C07B1-5B37-B67C-3A42-BAD49BBA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22169"/>
          <a:stretch/>
        </p:blipFill>
        <p:spPr>
          <a:xfrm>
            <a:off x="437321" y="1146271"/>
            <a:ext cx="7704699" cy="340561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7A844E1-F11D-DECD-4BBE-0819326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Seguridad y eficacia de VRC07-523LS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cabotegravir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de acción prolongada. ACTG A5357</a:t>
            </a:r>
            <a:b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</a:b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8643446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Seguridad y eficacia de VRC07-523LS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cabotegravir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de acción prolongada. ACTG A5357</a:t>
            </a:r>
            <a:b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</a:b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Características basales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Taiwo B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208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Imagen 12" descr="Tabla&#10;&#10;Descripción generada automáticamente">
            <a:extLst>
              <a:ext uri="{FF2B5EF4-FFF2-40B4-BE49-F238E27FC236}">
                <a16:creationId xmlns:a16="http://schemas.microsoft.com/office/drawing/2014/main" id="{A2F49295-C0E8-5758-AFF6-8D10AA67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9" b="16764"/>
          <a:stretch/>
        </p:blipFill>
        <p:spPr>
          <a:xfrm>
            <a:off x="108416" y="1296063"/>
            <a:ext cx="8645970" cy="32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86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08211"/>
            <a:ext cx="8333367" cy="6270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Seguridad y eficacia de VRC07-523LS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cabotegravir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de acción prolongada. ACTG A5357</a:t>
            </a:r>
            <a:b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</a:b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Eficacia</a:t>
            </a: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Taiwo B</a:t>
            </a:r>
            <a:r>
              <a:rPr lang="en-US" sz="800" dirty="0">
                <a:solidFill>
                  <a:srgbClr val="121A27"/>
                </a:solidFill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et al.  CROI 2024; March 3-6, 2024.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208</a:t>
            </a:r>
            <a:endParaRPr kumimoji="0" lang="en-US" altLang="es-ES_tradnl" sz="675" b="0" i="0" u="none" strike="noStrike" kern="1200" cap="none" spc="0" normalizeH="0" baseline="0" noProof="0" dirty="0">
              <a:ln>
                <a:noFill/>
              </a:ln>
              <a:solidFill>
                <a:srgbClr val="121A2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Imagen 2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905D5690-39FB-74FA-C983-8B5A7724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23550" r="35248"/>
          <a:stretch/>
        </p:blipFill>
        <p:spPr>
          <a:xfrm>
            <a:off x="759443" y="995689"/>
            <a:ext cx="3927945" cy="30238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AB6A71-B50F-18A9-0CCB-931DFEEC513D}"/>
              </a:ext>
            </a:extLst>
          </p:cNvPr>
          <p:cNvSpPr txBox="1"/>
          <p:nvPr/>
        </p:nvSpPr>
        <p:spPr>
          <a:xfrm>
            <a:off x="1310809" y="15840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121A2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 FV</a:t>
            </a:r>
          </a:p>
        </p:txBody>
      </p:sp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F20F75D5-4E11-E2A2-9A2E-18852A2C2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3" t="16650" b="15423"/>
          <a:stretch/>
        </p:blipFill>
        <p:spPr>
          <a:xfrm>
            <a:off x="5152445" y="995689"/>
            <a:ext cx="2858494" cy="29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785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1642BE7-1992-FF55-DE6B-D42F99FA8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11125"/>
            <a:ext cx="8289925" cy="6270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Lenacapavir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más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bNAbs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para personas con VIH y sensibilidad a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teropavimab</a:t>
            </a:r>
            <a:r>
              <a:rPr lang="es-ES" altLang="es-ES_tradnl" sz="1400" dirty="0">
                <a:solidFill>
                  <a:srgbClr val="141313"/>
                </a:solidFill>
                <a:ea typeface="ＭＳ Ｐゴシック" panose="020B0600070205080204" pitchFamily="34" charset="-128"/>
              </a:rPr>
              <a:t> o </a:t>
            </a:r>
            <a:r>
              <a:rPr lang="es-ES" altLang="es-ES_tradnl" sz="1400" dirty="0" err="1">
                <a:solidFill>
                  <a:srgbClr val="141313"/>
                </a:solidFill>
                <a:ea typeface="ＭＳ Ｐゴシック" panose="020B0600070205080204" pitchFamily="34" charset="-128"/>
              </a:rPr>
              <a:t>zinlirvimab</a:t>
            </a:r>
            <a:endParaRPr lang="es-ES" altLang="es-ES_tradnl" sz="140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2D41EB3-59A7-5E38-F148-BD43B6C3854F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800" dirty="0" err="1">
                <a:solidFill>
                  <a:srgbClr val="121A27"/>
                </a:solidFill>
              </a:rPr>
              <a:t>Eron</a:t>
            </a:r>
            <a:r>
              <a:rPr lang="en-US" sz="800" dirty="0">
                <a:solidFill>
                  <a:srgbClr val="121A27"/>
                </a:solidFill>
              </a:rPr>
              <a:t> J  et al.  CROI 2024; March 3-6, 2024. </a:t>
            </a:r>
            <a:r>
              <a:rPr lang="en-US" sz="800" dirty="0" err="1">
                <a:solidFill>
                  <a:srgbClr val="121A27"/>
                </a:solidFill>
              </a:rPr>
              <a:t>Abst</a:t>
            </a:r>
            <a:r>
              <a:rPr lang="en-US" sz="800" dirty="0">
                <a:solidFill>
                  <a:srgbClr val="121A27"/>
                </a:solidFill>
              </a:rPr>
              <a:t>. 130</a:t>
            </a:r>
            <a:endParaRPr lang="en-US" altLang="es-ES_tradnl" sz="675" dirty="0">
              <a:solidFill>
                <a:srgbClr val="121A27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3943398-5AA0-C62D-0CF9-5C74B03E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956380"/>
            <a:ext cx="8229600" cy="461665"/>
          </a:xfrm>
        </p:spPr>
        <p:txBody>
          <a:bodyPr/>
          <a:lstStyle/>
          <a:p>
            <a:r>
              <a:rPr lang="es-ES_tradnl" dirty="0"/>
              <a:t>Objetivo: Evaluar la seguridad y eficacia de LEN + TAB + ZAB en participantes virológicamente suprimidos altamente susceptibles a TAB o ZAB, pero no a ambos </a:t>
            </a:r>
            <a:r>
              <a:rPr lang="es-ES_tradnl" dirty="0" err="1"/>
              <a:t>bNAbs</a:t>
            </a:r>
            <a:r>
              <a:rPr lang="es-ES_tradnl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6E299E-4BED-65C7-C6C9-BCE9289F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90" t="14090" r="6828" b="10209"/>
          <a:stretch/>
        </p:blipFill>
        <p:spPr>
          <a:xfrm>
            <a:off x="4898004" y="1418045"/>
            <a:ext cx="2353586" cy="32759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E39858-F9C1-3EC7-01D1-6893AD65E15B}"/>
              </a:ext>
            </a:extLst>
          </p:cNvPr>
          <p:cNvSpPr txBox="1"/>
          <p:nvPr/>
        </p:nvSpPr>
        <p:spPr>
          <a:xfrm>
            <a:off x="156647" y="1541207"/>
            <a:ext cx="122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rgbClr val="FF0000"/>
                </a:solidFill>
              </a:rPr>
              <a:t>50% sensibles a 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86DD8C-E452-A6FD-88CB-019A0AF8D82D}"/>
              </a:ext>
            </a:extLst>
          </p:cNvPr>
          <p:cNvSpPr txBox="1"/>
          <p:nvPr/>
        </p:nvSpPr>
        <p:spPr>
          <a:xfrm>
            <a:off x="7712737" y="1541207"/>
            <a:ext cx="122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rgbClr val="FF0000"/>
                </a:solidFill>
              </a:rPr>
              <a:t>90% sensibles a 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C90F14-0BF6-0396-9233-5B6BD4311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90" t="13931" r="6828" b="10583"/>
          <a:stretch/>
        </p:blipFill>
        <p:spPr>
          <a:xfrm>
            <a:off x="2083272" y="1408826"/>
            <a:ext cx="2353586" cy="32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717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ULOS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Interior">
  <a:themeElements>
    <a:clrScheme name="Custom 5">
      <a:dk1>
        <a:srgbClr val="121A27"/>
      </a:dk1>
      <a:lt1>
        <a:srgbClr val="FFFFFF"/>
      </a:lt1>
      <a:dk2>
        <a:srgbClr val="013C80"/>
      </a:dk2>
      <a:lt2>
        <a:srgbClr val="5F2E4A"/>
      </a:lt2>
      <a:accent1>
        <a:srgbClr val="A20F1F"/>
      </a:accent1>
      <a:accent2>
        <a:srgbClr val="60B7DA"/>
      </a:accent2>
      <a:accent3>
        <a:srgbClr val="73B632"/>
      </a:accent3>
      <a:accent4>
        <a:srgbClr val="D2931E"/>
      </a:accent4>
      <a:accent5>
        <a:srgbClr val="788AAE"/>
      </a:accent5>
      <a:accent6>
        <a:srgbClr val="505150"/>
      </a:accent6>
      <a:hlink>
        <a:srgbClr val="013C80"/>
      </a:hlink>
      <a:folHlink>
        <a:srgbClr val="121A27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</a:spPr>
      <a:bodyPr rtlCol="0" anchor="ctr"/>
      <a:lstStyle>
        <a:defPPr algn="ctr">
          <a:defRPr sz="7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iseño Interior">
  <a:themeElements>
    <a:clrScheme name="Custom 5">
      <a:dk1>
        <a:srgbClr val="121A27"/>
      </a:dk1>
      <a:lt1>
        <a:srgbClr val="FFFFFF"/>
      </a:lt1>
      <a:dk2>
        <a:srgbClr val="013C80"/>
      </a:dk2>
      <a:lt2>
        <a:srgbClr val="5F2E4A"/>
      </a:lt2>
      <a:accent1>
        <a:srgbClr val="A20F1F"/>
      </a:accent1>
      <a:accent2>
        <a:srgbClr val="60B7DA"/>
      </a:accent2>
      <a:accent3>
        <a:srgbClr val="73B632"/>
      </a:accent3>
      <a:accent4>
        <a:srgbClr val="D2931E"/>
      </a:accent4>
      <a:accent5>
        <a:srgbClr val="788AAE"/>
      </a:accent5>
      <a:accent6>
        <a:srgbClr val="505150"/>
      </a:accent6>
      <a:hlink>
        <a:srgbClr val="013C80"/>
      </a:hlink>
      <a:folHlink>
        <a:srgbClr val="121A27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</a:spPr>
      <a:bodyPr rtlCol="0" anchor="ctr"/>
      <a:lstStyle>
        <a:defPPr algn="ctr">
          <a:defRPr sz="7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E5358D255024C8177F152AECE0F54" ma:contentTypeVersion="13" ma:contentTypeDescription="Crear nuevo documento." ma:contentTypeScope="" ma:versionID="c5395740eb19c90c52b042e7ecc1e55a">
  <xsd:schema xmlns:xsd="http://www.w3.org/2001/XMLSchema" xmlns:xs="http://www.w3.org/2001/XMLSchema" xmlns:p="http://schemas.microsoft.com/office/2006/metadata/properties" xmlns:ns2="78c8cfa9-f671-476b-a57f-82535661c81c" xmlns:ns3="534a9966-17aa-46e4-a168-ee9f8f551036" targetNamespace="http://schemas.microsoft.com/office/2006/metadata/properties" ma:root="true" ma:fieldsID="3342b2e6175759f9e16a10e1f657e3c7" ns2:_="" ns3:_="">
    <xsd:import namespace="78c8cfa9-f671-476b-a57f-82535661c81c"/>
    <xsd:import namespace="534a9966-17aa-46e4-a168-ee9f8f5510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8cfa9-f671-476b-a57f-82535661c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a9966-17aa-46e4-a168-ee9f8f5510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3AB740-2F15-4230-941F-333FF55E9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AA0EC-9B8F-45AA-BC7A-387DFF3F7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c8cfa9-f671-476b-a57f-82535661c81c"/>
    <ds:schemaRef ds:uri="534a9966-17aa-46e4-a168-ee9f8f5510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Macintosh PowerPoint</Application>
  <PresentationFormat>Presentación en pantalla (16:9)</PresentationFormat>
  <Paragraphs>56</Paragraphs>
  <Slides>21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TITULOS</vt:lpstr>
      <vt:lpstr>2_Diseño Interior</vt:lpstr>
      <vt:lpstr>3_Diseño Interior</vt:lpstr>
      <vt:lpstr>CROI 2024  TRATAMIENTO ANTIRRETROVIRAL (II): FARMACOS EN DESARROLLO</vt:lpstr>
      <vt:lpstr>Presentación de PowerPoint</vt:lpstr>
      <vt:lpstr>VH3810109 (N6LS) en adultos con VIH-1 sin tratamiento antirretroviral: Datos de eficacia de la fase IIa BANNER</vt:lpstr>
      <vt:lpstr>Primer estudio en humanos del anticuerpo triespecífico ampliamente neutralizante del VIH-1 SAR441236. </vt:lpstr>
      <vt:lpstr>Eficacia terapéutica de una triple combinación de anticuerpos ampliamente neutralizantes del VIH-1</vt:lpstr>
      <vt:lpstr>Seguridad y eficacia de VRC07-523LS más cabotegravir de acción prolongada. ACTG A5357 Diseño</vt:lpstr>
      <vt:lpstr>Seguridad y eficacia de VRC07-523LS más cabotegravir de acción prolongada. ACTG A5357 Características basales</vt:lpstr>
      <vt:lpstr>Seguridad y eficacia de VRC07-523LS más cabotegravir de acción prolongada. ACTG A5357 Eficacia</vt:lpstr>
      <vt:lpstr>Lenacapavir más bNAbs para personas con VIH y sensibilidad a teropavimab o zinlirvimab</vt:lpstr>
      <vt:lpstr>Lenacapavir más bNAbs para personas con VIH y sensibilidad a teropavimab o zinlirvimab</vt:lpstr>
      <vt:lpstr>Lenacapavir más bNAbs para personas con VIH y sensibilidad a teropavimab o zinlirvimab</vt:lpstr>
      <vt:lpstr>Estudio de fase II sobre el cambio a BIC diario + LEN en individuos con una pauta de tratamiento del VIH de varias tabletas</vt:lpstr>
      <vt:lpstr>Estudio de fase II sobre el cambio a BIC diario + LEN en individuos con una pauta de tratamiento del VIH de varias tabletas</vt:lpstr>
      <vt:lpstr>Estudio de fase II sobre el cambio a BIC diario + LEN en individuos con una pauta de tratamiento del VIH de varias tabletas</vt:lpstr>
      <vt:lpstr>Eficacia y seguridad de islatravir semanal más lenacapavir en PVH a las 24 semanas: estudio de fase II</vt:lpstr>
      <vt:lpstr>Eficacia y seguridad de islatravir semanal más lenacapavir en PVH a las 24 semanas: estudio de fase II</vt:lpstr>
      <vt:lpstr>Eficacia y seguridad de islatravir semanal más lenacapavir en PVH a las 24 semanas: estudio de fase II</vt:lpstr>
      <vt:lpstr>Eficacia y seguridad de islatravir semanal más lenacapavir en PVH a las 24 semanas: estudio de fase II</vt:lpstr>
      <vt:lpstr>Eficacia y seguridad de islatravir semanal más lenacapavir en PVH a las 24 semanas: estudio de fase II</vt:lpstr>
      <vt:lpstr>Eficacia y seguridad de islatravir semanal más lenacapavir en PVH a las 24 semanas: estudio de fase II</vt:lpstr>
      <vt:lpstr>Mensajes Clave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 online CROI 2020</dc:title>
  <dc:subject/>
  <dc:creator/>
  <cp:keywords/>
  <dc:description/>
  <cp:lastModifiedBy/>
  <cp:revision>275</cp:revision>
  <cp:lastPrinted>2010-06-15T13:06:26Z</cp:lastPrinted>
  <dcterms:created xsi:type="dcterms:W3CDTF">2013-01-14T13:11:21Z</dcterms:created>
  <dcterms:modified xsi:type="dcterms:W3CDTF">2024-03-09T11:27:11Z</dcterms:modified>
  <cp:category/>
</cp:coreProperties>
</file>