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147473787" r:id="rId3"/>
    <p:sldId id="2147473788" r:id="rId4"/>
    <p:sldId id="2147473814" r:id="rId5"/>
    <p:sldId id="2147473790" r:id="rId6"/>
    <p:sldId id="2147473815" r:id="rId7"/>
    <p:sldId id="2147473813" r:id="rId8"/>
    <p:sldId id="2147473817" r:id="rId9"/>
    <p:sldId id="2147473797" r:id="rId10"/>
    <p:sldId id="2147473818" r:id="rId11"/>
    <p:sldId id="2147473799" r:id="rId12"/>
    <p:sldId id="2147473800" r:id="rId13"/>
    <p:sldId id="2147473802" r:id="rId14"/>
    <p:sldId id="2147473803" r:id="rId15"/>
    <p:sldId id="2147473807" r:id="rId16"/>
    <p:sldId id="2147473808" r:id="rId17"/>
    <p:sldId id="2147473819" r:id="rId18"/>
    <p:sldId id="258" r:id="rId19"/>
    <p:sldId id="2147473785" r:id="rId20"/>
    <p:sldId id="2147473795" r:id="rId21"/>
    <p:sldId id="2147473812" r:id="rId22"/>
    <p:sldId id="2147473820" r:id="rId2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72"/>
    <p:restoredTop sz="96327"/>
  </p:normalViewPr>
  <p:slideViewPr>
    <p:cSldViewPr snapToGrid="0">
      <p:cViewPr varScale="1">
        <p:scale>
          <a:sx n="123" d="100"/>
          <a:sy n="123" d="100"/>
        </p:scale>
        <p:origin x="2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7D0542-BAB2-634B-80BB-3DAAF68E8502}" type="datetimeFigureOut">
              <a:rPr lang="es-ES_tradnl" smtClean="0"/>
              <a:t>10/3/24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16315-B256-AD4F-B1BE-D0158E40696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27409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4B249A-DD6F-35FE-D12D-48DA182F3E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9C2ED6E-BFCB-0E5A-96AB-0C25B6587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D1491C-C962-4879-9A04-8234E3308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A6DD-4883-D54F-8DBD-D7431174F478}" type="datetimeFigureOut">
              <a:rPr lang="es-ES_tradnl" smtClean="0"/>
              <a:t>10/3/24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EE49220-D900-E118-A20D-9A8052BBB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3F9AFB-23B4-91AF-D480-29A8B08B9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8BB1-2941-4540-A6EB-225111A4305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9995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FE54F7-3EA8-8C7F-1060-870A4AD2F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D0B4CF6-8360-DF2B-B910-12534DE42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ED482E-90C3-5247-7D12-5B3952769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A6DD-4883-D54F-8DBD-D7431174F478}" type="datetimeFigureOut">
              <a:rPr lang="es-ES_tradnl" smtClean="0"/>
              <a:t>10/3/24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BBF614-0A19-4194-FEDF-53A4012FB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98B63F-C68A-F7E3-2096-BD66DD679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8BB1-2941-4540-A6EB-225111A4305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4801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D8797D8-6D04-1D3D-4577-53102A1D22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C69863B-1139-3B6D-B8F7-049E49A03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5D799E-19DC-B7AF-42BA-86556BF4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A6DD-4883-D54F-8DBD-D7431174F478}" type="datetimeFigureOut">
              <a:rPr lang="es-ES_tradnl" smtClean="0"/>
              <a:t>10/3/24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5B0576-722A-FE17-DBB4-A137D5D82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26234E-AB62-A6B5-F87D-8130761B7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8BB1-2941-4540-A6EB-225111A4305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48399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99D16A-40B1-928C-1BAA-3614FF9F0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B0ADDE-B53F-EED7-FB5F-7A464D356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5ED1F4-27BB-EC88-DB0A-40CF7C6E0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A6DD-4883-D54F-8DBD-D7431174F478}" type="datetimeFigureOut">
              <a:rPr lang="es-ES_tradnl" smtClean="0"/>
              <a:t>10/3/24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1BA3E0-7C26-1B7C-64A6-E5641B138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286764-8091-7752-062C-A2196777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8BB1-2941-4540-A6EB-225111A4305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432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BD0713-C239-DFFC-314F-9C1D4FF20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7DF6DA-BE64-2459-D56A-26A1E1CA5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7D7945-9C82-C0F6-AA05-2D7DE4AB9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A6DD-4883-D54F-8DBD-D7431174F478}" type="datetimeFigureOut">
              <a:rPr lang="es-ES_tradnl" smtClean="0"/>
              <a:t>10/3/24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16500A-3BB8-4E4E-BA67-A987E4D56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2247D4-2587-E4DB-A782-0AD00AA3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8BB1-2941-4540-A6EB-225111A4305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79201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53B4BF-4618-1466-7E81-E180E1C23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4119BE-E33E-AC21-F913-B69A770F0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3E4A66F-AEC7-E820-E213-B7DBCEB5B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5575EF5-80D2-D36C-03A7-CD6470453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A6DD-4883-D54F-8DBD-D7431174F478}" type="datetimeFigureOut">
              <a:rPr lang="es-ES_tradnl" smtClean="0"/>
              <a:t>10/3/24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EFF2B0D-FBB3-77F1-7F01-FB06BB7C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47E3F5-FF74-C913-83A4-301E2C847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8BB1-2941-4540-A6EB-225111A4305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6563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CBB586-0548-ABFC-87A4-745E66E54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5CAC6B-5448-5567-02D2-F23750DB3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766CBB-5155-4A7D-A5D2-3CF8F979A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14A325-9D02-20DE-F50F-7C2315CD0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AFC4E1B-6962-8102-F106-199FE750D7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BC76186-167B-8A6C-A64C-D0805DB65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A6DD-4883-D54F-8DBD-D7431174F478}" type="datetimeFigureOut">
              <a:rPr lang="es-ES_tradnl" smtClean="0"/>
              <a:t>10/3/24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58B0D0C-2123-27EA-3AF8-D85B46ACD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1F6824E-D1D7-BEB3-760C-E63BDF9E5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8BB1-2941-4540-A6EB-225111A4305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07282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DDEC22-A116-E76B-80E2-02C12BBFD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2E21FA7-2173-3A06-3795-4115FDA62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A6DD-4883-D54F-8DBD-D7431174F478}" type="datetimeFigureOut">
              <a:rPr lang="es-ES_tradnl" smtClean="0"/>
              <a:t>10/3/24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307D2B4-8706-C0C8-A9E3-AA9A99BD4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E66320D-A87D-55AE-7A23-5DA1A00FF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8BB1-2941-4540-A6EB-225111A4305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84969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55796FE-42F1-FB61-8321-D5DEF8EB8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A6DD-4883-D54F-8DBD-D7431174F478}" type="datetimeFigureOut">
              <a:rPr lang="es-ES_tradnl" smtClean="0"/>
              <a:t>10/3/24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6FB0C46-BA6D-B3BB-2539-CB0542445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B16A92C-1D3C-D02A-260B-7363B5962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8BB1-2941-4540-A6EB-225111A4305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02746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98F5C7-E83C-CC07-FB77-A5938DD0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83074E-816A-9324-2148-AEF2FF505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103A1A-B741-F167-252B-B930EEA4B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03BB8B7-9CD4-EFAD-0919-5D05A65C2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A6DD-4883-D54F-8DBD-D7431174F478}" type="datetimeFigureOut">
              <a:rPr lang="es-ES_tradnl" smtClean="0"/>
              <a:t>10/3/24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F1A1546-F3D4-A284-BC49-410033920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8C15A76-6B50-E37F-8E00-7B3EFD17A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8BB1-2941-4540-A6EB-225111A4305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94096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8A654F-ECAE-5EDC-30C5-0E88042EA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8334648-BFB5-D8D5-C7D0-28035C5BA5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B9B9CA0-4C3E-6613-66A2-ECC4CB4EE7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397A70-B53C-96CE-C6B4-11E7F5B49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A6DD-4883-D54F-8DBD-D7431174F478}" type="datetimeFigureOut">
              <a:rPr lang="es-ES_tradnl" smtClean="0"/>
              <a:t>10/3/24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FE11D52-2129-DB7D-1255-E69F2A318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5758999-BDFB-D589-C608-E8B2298D2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8BB1-2941-4540-A6EB-225111A4305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42431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E9D8269-693B-132E-1EC2-97492E9A5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521F603-4833-B6FA-7906-DB70FF4A9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6A93D1-C1CE-AE26-FAFB-F62C18FA53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EA6DD-4883-D54F-8DBD-D7431174F478}" type="datetimeFigureOut">
              <a:rPr lang="es-ES_tradnl" smtClean="0"/>
              <a:t>10/3/24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38B000-F565-0F48-42E1-2E27FC940D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F57D30-9E80-3FCF-9E0E-00E2675BE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68BB1-2941-4540-A6EB-225111A43053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5147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AC83D14-1C94-D1A5-403F-E08AADBB42EE}"/>
              </a:ext>
            </a:extLst>
          </p:cNvPr>
          <p:cNvSpPr txBox="1"/>
          <p:nvPr/>
        </p:nvSpPr>
        <p:spPr>
          <a:xfrm>
            <a:off x="1243830" y="3027097"/>
            <a:ext cx="8204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>
                <a:solidFill>
                  <a:srgbClr val="C00000"/>
                </a:solidFill>
              </a:rPr>
              <a:t>Post CROI 2024: Tratamiento antirretroviral 1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732BBC-2599-2793-A458-4B5044F19CC7}"/>
              </a:ext>
            </a:extLst>
          </p:cNvPr>
          <p:cNvSpPr txBox="1"/>
          <p:nvPr/>
        </p:nvSpPr>
        <p:spPr>
          <a:xfrm>
            <a:off x="1243830" y="3918256"/>
            <a:ext cx="6638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Juan Carlos López Bernaldo de Quirós</a:t>
            </a:r>
          </a:p>
          <a:p>
            <a:r>
              <a:rPr lang="es-ES_tradnl" dirty="0"/>
              <a:t>11 de marzo de 2024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37B36A4-53AE-D1C3-589C-7C7437B14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3" y="5290818"/>
            <a:ext cx="3822700" cy="812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C5549DE-EE76-D1EF-0B14-14A48CC4E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74" y="452437"/>
            <a:ext cx="2145792" cy="117015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DA887B5-2539-6D13-1D0A-E5B6DEA6B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9881" y="452437"/>
            <a:ext cx="1469435" cy="251047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CDA10A6-2C08-FF0B-722F-7F81428D8E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0239" y="5016381"/>
            <a:ext cx="2459077" cy="136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79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0197277A-5AD4-F207-F4D7-059C821EBF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048995"/>
              </p:ext>
            </p:extLst>
          </p:nvPr>
        </p:nvGraphicFramePr>
        <p:xfrm>
          <a:off x="6922007" y="2618763"/>
          <a:ext cx="3379025" cy="312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058">
                  <a:extLst>
                    <a:ext uri="{9D8B030D-6E8A-4147-A177-3AD203B41FA5}">
                      <a16:colId xmlns:a16="http://schemas.microsoft.com/office/drawing/2014/main" val="2601398187"/>
                    </a:ext>
                  </a:extLst>
                </a:gridCol>
                <a:gridCol w="1541967">
                  <a:extLst>
                    <a:ext uri="{9D8B030D-6E8A-4147-A177-3AD203B41FA5}">
                      <a16:colId xmlns:a16="http://schemas.microsoft.com/office/drawing/2014/main" val="207305500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ES_tradnl" sz="16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Basal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270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2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CVP</a:t>
                      </a:r>
                    </a:p>
                    <a:p>
                      <a:r>
                        <a:rPr lang="es-ES_tradnl" sz="12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&lt; 200</a:t>
                      </a:r>
                    </a:p>
                    <a:p>
                      <a:r>
                        <a:rPr lang="es-ES_tradnl" sz="12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200 – 10.000</a:t>
                      </a:r>
                    </a:p>
                    <a:p>
                      <a:r>
                        <a:rPr lang="es-ES_tradnl" sz="12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10.000 – 100.000</a:t>
                      </a:r>
                    </a:p>
                    <a:p>
                      <a:r>
                        <a:rPr lang="es-ES_tradnl" sz="12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</a:t>
                      </a:r>
                      <a:r>
                        <a:rPr lang="es-ES_tradnl" sz="1200" b="0" i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 100.000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200" b="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s-ES_tradnl" sz="12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141 (32%)</a:t>
                      </a:r>
                    </a:p>
                    <a:p>
                      <a:pPr algn="ctr"/>
                      <a:r>
                        <a:rPr lang="es-ES_tradnl" sz="12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110 (25%)</a:t>
                      </a:r>
                    </a:p>
                    <a:p>
                      <a:pPr algn="ctr"/>
                      <a:r>
                        <a:rPr lang="es-ES_tradnl" sz="12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121 (28%)</a:t>
                      </a:r>
                    </a:p>
                    <a:p>
                      <a:pPr algn="ctr"/>
                      <a:r>
                        <a:rPr lang="es-ES_tradnl" sz="1200" b="0" i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 (14%)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7991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2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2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270 (116-498)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291510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ES_tradnl" sz="1600" b="0" i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 inicio de fase 2 (LA CAB/RPV)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443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2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CVP </a:t>
                      </a:r>
                    </a:p>
                    <a:p>
                      <a:r>
                        <a:rPr lang="es-ES_tradnl" sz="12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&gt; 200</a:t>
                      </a:r>
                      <a:br>
                        <a:rPr lang="es-ES_tradnl" sz="12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s-ES_tradnl" sz="12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</a:t>
                      </a:r>
                      <a:r>
                        <a:rPr lang="es-ES_tradnl" sz="1200" b="0" i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 10.000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_tradnl" sz="1200" b="0" i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s-ES_tradnl" sz="12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 (17%)</a:t>
                      </a:r>
                    </a:p>
                    <a:p>
                      <a:pPr algn="ctr"/>
                      <a:r>
                        <a:rPr lang="es-ES_tradnl" sz="1200" b="0" i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(5,4%)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8942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2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CD4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200" b="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417 (198 – 688)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4542742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73A8D9C3-B469-DDBF-4340-4680A8A88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3913" y="180459"/>
            <a:ext cx="1430322" cy="369332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17D617B0-1F59-263A-03FF-660863B321A1}"/>
              </a:ext>
            </a:extLst>
          </p:cNvPr>
          <p:cNvGrpSpPr/>
          <p:nvPr/>
        </p:nvGrpSpPr>
        <p:grpSpPr>
          <a:xfrm>
            <a:off x="1099457" y="2369920"/>
            <a:ext cx="3937581" cy="3911137"/>
            <a:chOff x="1227559" y="1690688"/>
            <a:chExt cx="3637049" cy="3626967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E22C177B-6676-1BD0-3424-25DDF111A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7559" y="1690688"/>
              <a:ext cx="3552672" cy="3626967"/>
            </a:xfrm>
            <a:prstGeom prst="rect">
              <a:avLst/>
            </a:prstGeom>
          </p:spPr>
        </p:pic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87C723E7-BB52-AF81-774F-A56C885E856C}"/>
                </a:ext>
              </a:extLst>
            </p:cNvPr>
            <p:cNvSpPr/>
            <p:nvPr/>
          </p:nvSpPr>
          <p:spPr>
            <a:xfrm>
              <a:off x="1316736" y="4215384"/>
              <a:ext cx="3547872" cy="713232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D410272E-9F7C-8F07-6B9C-76E2F288E2BA}"/>
              </a:ext>
            </a:extLst>
          </p:cNvPr>
          <p:cNvSpPr txBox="1"/>
          <p:nvPr/>
        </p:nvSpPr>
        <p:spPr>
          <a:xfrm>
            <a:off x="4253726" y="1384208"/>
            <a:ext cx="3684547" cy="64633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dirty="0"/>
              <a:t>Step 1 </a:t>
            </a:r>
            <a:r>
              <a:rPr lang="es-ES_tradnl" dirty="0">
                <a:sym typeface="Wingdings" pitchFamily="2" charset="2"/>
              </a:rPr>
              <a:t> 434 </a:t>
            </a:r>
            <a:r>
              <a:rPr lang="es-ES_tradnl" dirty="0" err="1">
                <a:sym typeface="Wingdings" pitchFamily="2" charset="2"/>
              </a:rPr>
              <a:t>pts</a:t>
            </a:r>
            <a:br>
              <a:rPr lang="es-ES_tradnl" dirty="0">
                <a:sym typeface="Wingdings" pitchFamily="2" charset="2"/>
              </a:rPr>
            </a:br>
            <a:r>
              <a:rPr lang="es-ES_tradnl" dirty="0">
                <a:sym typeface="Wingdings" pitchFamily="2" charset="2"/>
              </a:rPr>
              <a:t>Step 2  294 </a:t>
            </a:r>
            <a:r>
              <a:rPr lang="es-ES_tradnl" dirty="0" err="1">
                <a:sym typeface="Wingdings" pitchFamily="2" charset="2"/>
              </a:rPr>
              <a:t>pts</a:t>
            </a:r>
            <a:r>
              <a:rPr lang="es-ES_tradnl" dirty="0">
                <a:sym typeface="Wingdings" pitchFamily="2" charset="2"/>
              </a:rPr>
              <a:t> (146 LA + 148 Oral)</a:t>
            </a:r>
            <a:endParaRPr lang="es-ES_tradnl" dirty="0"/>
          </a:p>
        </p:txBody>
      </p:sp>
      <p:sp>
        <p:nvSpPr>
          <p:cNvPr id="11" name="Título 3">
            <a:extLst>
              <a:ext uri="{FF2B5EF4-FFF2-40B4-BE49-F238E27FC236}">
                <a16:creationId xmlns:a16="http://schemas.microsoft.com/office/drawing/2014/main" id="{DA44C3D9-A029-C827-43E6-FD6BCDC84B7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5257800" cy="81053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800" b="1" dirty="0">
                <a:solidFill>
                  <a:srgbClr val="C00000"/>
                </a:solidFill>
              </a:rPr>
              <a:t>Características basales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95A461A-A20A-C3C2-F905-529102FAD0F6}"/>
              </a:ext>
            </a:extLst>
          </p:cNvPr>
          <p:cNvSpPr txBox="1"/>
          <p:nvPr/>
        </p:nvSpPr>
        <p:spPr>
          <a:xfrm>
            <a:off x="7532913" y="6338986"/>
            <a:ext cx="43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400" dirty="0"/>
              <a:t>Rana AI et al. CROI 2024, March 3-6, 2024. </a:t>
            </a:r>
            <a:r>
              <a:rPr lang="es-ES_tradnl" sz="1400" dirty="0" err="1"/>
              <a:t>Abst</a:t>
            </a:r>
            <a:r>
              <a:rPr lang="es-ES_tradnl" sz="1400" dirty="0"/>
              <a:t>. 212</a:t>
            </a:r>
          </a:p>
        </p:txBody>
      </p:sp>
    </p:spTree>
    <p:extLst>
      <p:ext uri="{BB962C8B-B14F-4D97-AF65-F5344CB8AC3E}">
        <p14:creationId xmlns:p14="http://schemas.microsoft.com/office/powerpoint/2010/main" val="140370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C8E1A6-8244-B361-08AD-76A10D4F7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28" y="2076054"/>
            <a:ext cx="4485083" cy="213183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3D736D2-89AC-6520-E5F8-14610FBF6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180" y="2076054"/>
            <a:ext cx="6301355" cy="202516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4305898-FF39-37BC-669E-815581356190}"/>
              </a:ext>
            </a:extLst>
          </p:cNvPr>
          <p:cNvSpPr txBox="1"/>
          <p:nvPr/>
        </p:nvSpPr>
        <p:spPr>
          <a:xfrm>
            <a:off x="368928" y="1521629"/>
            <a:ext cx="4001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C00000"/>
                </a:solidFill>
                <a:latin typeface="+mj-lt"/>
              </a:rPr>
              <a:t>Efectos adversos y cumplimiento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E0138E5-BEC0-673B-465C-88316A0786EE}"/>
              </a:ext>
            </a:extLst>
          </p:cNvPr>
          <p:cNvSpPr txBox="1"/>
          <p:nvPr/>
        </p:nvSpPr>
        <p:spPr>
          <a:xfrm>
            <a:off x="5600180" y="1521629"/>
            <a:ext cx="4001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C00000"/>
                </a:solidFill>
                <a:latin typeface="+mj-lt"/>
              </a:rPr>
              <a:t>FV confirmado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F76389C-1D53-443E-E237-80247035D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3913" y="180459"/>
            <a:ext cx="1430322" cy="36933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0C9513D-AB25-E4D8-7B2F-7D686D310866}"/>
              </a:ext>
            </a:extLst>
          </p:cNvPr>
          <p:cNvSpPr txBox="1"/>
          <p:nvPr/>
        </p:nvSpPr>
        <p:spPr>
          <a:xfrm>
            <a:off x="7532913" y="6338986"/>
            <a:ext cx="43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400" dirty="0"/>
              <a:t>Rana AI et al. CROI 2024, March 3-6, 2024. </a:t>
            </a:r>
            <a:r>
              <a:rPr lang="es-ES_tradnl" sz="1400" dirty="0" err="1"/>
              <a:t>Abst</a:t>
            </a:r>
            <a:r>
              <a:rPr lang="es-ES_tradnl" sz="1400" dirty="0"/>
              <a:t>. 212</a:t>
            </a:r>
          </a:p>
        </p:txBody>
      </p:sp>
      <p:sp>
        <p:nvSpPr>
          <p:cNvPr id="7" name="Título 3">
            <a:extLst>
              <a:ext uri="{FF2B5EF4-FFF2-40B4-BE49-F238E27FC236}">
                <a16:creationId xmlns:a16="http://schemas.microsoft.com/office/drawing/2014/main" id="{69FF86DF-EB76-1D68-83C1-221089F3B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8132"/>
          </a:xfrm>
        </p:spPr>
        <p:txBody>
          <a:bodyPr>
            <a:normAutofit/>
          </a:bodyPr>
          <a:lstStyle/>
          <a:p>
            <a:r>
              <a:rPr lang="es-ES_tradnl" sz="2800" b="1" dirty="0">
                <a:solidFill>
                  <a:srgbClr val="C00000"/>
                </a:solidFill>
              </a:rPr>
              <a:t>Resultados (1)</a:t>
            </a:r>
          </a:p>
        </p:txBody>
      </p:sp>
    </p:spTree>
    <p:extLst>
      <p:ext uri="{BB962C8B-B14F-4D97-AF65-F5344CB8AC3E}">
        <p14:creationId xmlns:p14="http://schemas.microsoft.com/office/powerpoint/2010/main" val="1279258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3946825-46B4-5F8B-9C3B-11F7370E5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00" r="23228"/>
          <a:stretch/>
        </p:blipFill>
        <p:spPr>
          <a:xfrm>
            <a:off x="1881204" y="1176722"/>
            <a:ext cx="8429591" cy="4847058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5FD9B874-9403-9A5E-E69E-E617B4F3A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8132"/>
          </a:xfrm>
        </p:spPr>
        <p:txBody>
          <a:bodyPr>
            <a:normAutofit/>
          </a:bodyPr>
          <a:lstStyle/>
          <a:p>
            <a:r>
              <a:rPr lang="es-ES_tradnl" sz="2800" b="1" dirty="0">
                <a:solidFill>
                  <a:srgbClr val="C00000"/>
                </a:solidFill>
              </a:rPr>
              <a:t>Resultados (2)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36CE15A-04D1-C7EB-4B73-93F423022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3913" y="180459"/>
            <a:ext cx="1430322" cy="36933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A0AD35A-FB53-B65A-80EB-3AE71023B352}"/>
              </a:ext>
            </a:extLst>
          </p:cNvPr>
          <p:cNvSpPr txBox="1"/>
          <p:nvPr/>
        </p:nvSpPr>
        <p:spPr>
          <a:xfrm>
            <a:off x="7532913" y="6338986"/>
            <a:ext cx="43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400" dirty="0"/>
              <a:t>Rana AI et al. CROI 2024, March 3-6, 2024. </a:t>
            </a:r>
            <a:r>
              <a:rPr lang="es-ES_tradnl" sz="1400" dirty="0" err="1"/>
              <a:t>Abst</a:t>
            </a:r>
            <a:r>
              <a:rPr lang="es-ES_tradnl" sz="1400" dirty="0"/>
              <a:t>. 212</a:t>
            </a:r>
          </a:p>
        </p:txBody>
      </p:sp>
    </p:spTree>
    <p:extLst>
      <p:ext uri="{BB962C8B-B14F-4D97-AF65-F5344CB8AC3E}">
        <p14:creationId xmlns:p14="http://schemas.microsoft.com/office/powerpoint/2010/main" val="3849582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B53714-EDE0-C61A-3B1C-E323D6546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" y="336375"/>
            <a:ext cx="6986016" cy="796163"/>
          </a:xfrm>
        </p:spPr>
        <p:txBody>
          <a:bodyPr>
            <a:normAutofit/>
          </a:bodyPr>
          <a:lstStyle/>
          <a:p>
            <a:r>
              <a:rPr lang="es-ES_tradnl" sz="2800" b="1" dirty="0">
                <a:solidFill>
                  <a:srgbClr val="C00000"/>
                </a:solidFill>
              </a:rPr>
              <a:t>IMPAACT 2017. Estudio MOCHA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DDC9F5C-51C8-527C-D954-58A214642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32" y="1679675"/>
            <a:ext cx="7772400" cy="466908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03DDD2B-9275-5713-47C2-ABF646205EA4}"/>
              </a:ext>
            </a:extLst>
          </p:cNvPr>
          <p:cNvSpPr txBox="1"/>
          <p:nvPr/>
        </p:nvSpPr>
        <p:spPr>
          <a:xfrm>
            <a:off x="6188979" y="6367736"/>
            <a:ext cx="5833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400" dirty="0" err="1"/>
              <a:t>Gaur</a:t>
            </a:r>
            <a:r>
              <a:rPr lang="es-ES_tradnl" sz="1400" dirty="0"/>
              <a:t> A. et al. CROI 2024, March 3-6, 2024. </a:t>
            </a:r>
            <a:r>
              <a:rPr lang="es-ES_tradnl" sz="1400" dirty="0" err="1"/>
              <a:t>Abst</a:t>
            </a:r>
            <a:r>
              <a:rPr lang="es-ES_tradnl" sz="1400" dirty="0"/>
              <a:t>. 188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61FFBED-368A-700B-2DB8-EEAB9C813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174" y="245447"/>
            <a:ext cx="3500677" cy="212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31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434A1B5-13CE-333A-B484-E40DC9F616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645087"/>
              </p:ext>
            </p:extLst>
          </p:nvPr>
        </p:nvGraphicFramePr>
        <p:xfrm>
          <a:off x="852424" y="1838600"/>
          <a:ext cx="4111752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222">
                  <a:extLst>
                    <a:ext uri="{9D8B030D-6E8A-4147-A177-3AD203B41FA5}">
                      <a16:colId xmlns:a16="http://schemas.microsoft.com/office/drawing/2014/main" val="4234688675"/>
                    </a:ext>
                  </a:extLst>
                </a:gridCol>
                <a:gridCol w="1910530">
                  <a:extLst>
                    <a:ext uri="{9D8B030D-6E8A-4147-A177-3AD203B41FA5}">
                      <a16:colId xmlns:a16="http://schemas.microsoft.com/office/drawing/2014/main" val="23856834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_tradnl" sz="1600" dirty="0"/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_trad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9455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/>
                        <a:t>Edad (mediana)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15 años (12-17)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63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/>
                        <a:t>Mujeres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51%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231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/>
                        <a:t>Raza negra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74%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7222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/>
                        <a:t>Transmisión vertical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92%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23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/>
                        <a:t>IMC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19,5 Kg/m2 (16-34)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5986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/>
                        <a:t>Peso (mediana)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dirty="0"/>
                        <a:t>48 kg (35-101)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048863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B1A19098-6174-5FCA-D045-45DB064A2C00}"/>
              </a:ext>
            </a:extLst>
          </p:cNvPr>
          <p:cNvSpPr txBox="1"/>
          <p:nvPr/>
        </p:nvSpPr>
        <p:spPr>
          <a:xfrm>
            <a:off x="852424" y="1366242"/>
            <a:ext cx="4297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C00000"/>
                </a:solidFill>
                <a:latin typeface="+mj-lt"/>
              </a:rPr>
              <a:t>Características basales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F240372-5238-C408-0FE3-754127717F83}"/>
              </a:ext>
            </a:extLst>
          </p:cNvPr>
          <p:cNvSpPr txBox="1"/>
          <p:nvPr/>
        </p:nvSpPr>
        <p:spPr>
          <a:xfrm>
            <a:off x="6574536" y="1735574"/>
            <a:ext cx="4883912" cy="15315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SzPct val="75000"/>
              <a:buFont typeface="Arial" panose="020B0604020202020204" pitchFamily="34" charset="0"/>
              <a:buChar char="•"/>
            </a:pPr>
            <a:r>
              <a:rPr lang="es-ES_tradnl" sz="1600" dirty="0"/>
              <a:t>141/144 completaron 24 semanas de </a:t>
            </a:r>
            <a:r>
              <a:rPr lang="es-ES_tradnl" sz="1600" dirty="0" err="1"/>
              <a:t>tto</a:t>
            </a:r>
            <a:endParaRPr lang="es-ES_tradnl" sz="1600" dirty="0"/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SzPct val="75000"/>
              <a:buFont typeface="Arial" panose="020B0604020202020204" pitchFamily="34" charset="0"/>
              <a:buChar char="•"/>
            </a:pPr>
            <a:r>
              <a:rPr lang="es-ES_tradnl" sz="1600" dirty="0"/>
              <a:t>49/142 (35%) tuvieron ISR resueltos en 7 días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SzPct val="75000"/>
              <a:buFont typeface="Arial" panose="020B0604020202020204" pitchFamily="34" charset="0"/>
              <a:buChar char="•"/>
            </a:pPr>
            <a:r>
              <a:rPr lang="es-ES_tradnl" sz="1600" dirty="0"/>
              <a:t>2 abscesos cutáneos tras inyección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SzPct val="75000"/>
              <a:buFont typeface="Arial" panose="020B0604020202020204" pitchFamily="34" charset="0"/>
              <a:buChar char="•"/>
            </a:pPr>
            <a:r>
              <a:rPr lang="es-ES_tradnl" sz="1600" dirty="0"/>
              <a:t>1 embarazo que discontinuo el estudio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3A2C3BF-8581-004F-4275-911E2961F45B}"/>
              </a:ext>
            </a:extLst>
          </p:cNvPr>
          <p:cNvSpPr txBox="1"/>
          <p:nvPr/>
        </p:nvSpPr>
        <p:spPr>
          <a:xfrm>
            <a:off x="6574536" y="1377213"/>
            <a:ext cx="4297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C00000"/>
                </a:solidFill>
                <a:latin typeface="+mj-lt"/>
              </a:rPr>
              <a:t>Efectos adversos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E2A1800-FEC1-6F83-EAA3-3F06DBA3B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536" y="3661287"/>
            <a:ext cx="4111752" cy="24560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FDD3B59-6E2B-5335-7A64-ED45EA60FD63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6581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800" b="1" dirty="0">
                <a:solidFill>
                  <a:srgbClr val="C00000"/>
                </a:solidFill>
              </a:rPr>
              <a:t>Resultados (1)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5CD5545-EBCE-F8F5-F4F7-FF0697BE9F8C}"/>
              </a:ext>
            </a:extLst>
          </p:cNvPr>
          <p:cNvSpPr txBox="1"/>
          <p:nvPr/>
        </p:nvSpPr>
        <p:spPr>
          <a:xfrm>
            <a:off x="6188979" y="6367736"/>
            <a:ext cx="5833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400" dirty="0" err="1"/>
              <a:t>Gaur</a:t>
            </a:r>
            <a:r>
              <a:rPr lang="es-ES_tradnl" sz="1400" dirty="0"/>
              <a:t> A. et al. CROI 2024, March 3-6, 2024. </a:t>
            </a:r>
            <a:r>
              <a:rPr lang="es-ES_tradnl" sz="1400" dirty="0" err="1"/>
              <a:t>Abst</a:t>
            </a:r>
            <a:r>
              <a:rPr lang="es-ES_tradnl" sz="1400" dirty="0"/>
              <a:t>. 188</a:t>
            </a:r>
          </a:p>
        </p:txBody>
      </p:sp>
    </p:spTree>
    <p:extLst>
      <p:ext uri="{BB962C8B-B14F-4D97-AF65-F5344CB8AC3E}">
        <p14:creationId xmlns:p14="http://schemas.microsoft.com/office/powerpoint/2010/main" val="4083925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577B14F-7C5A-7027-C740-F3D74AE8F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958" y="1452461"/>
            <a:ext cx="7004083" cy="352803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432D7B1-9AA6-AD88-0E93-B2397CB00273}"/>
              </a:ext>
            </a:extLst>
          </p:cNvPr>
          <p:cNvSpPr txBox="1"/>
          <p:nvPr/>
        </p:nvSpPr>
        <p:spPr>
          <a:xfrm>
            <a:off x="4133088" y="5409695"/>
            <a:ext cx="3723719" cy="64633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SzPct val="75000"/>
              <a:buFont typeface="Arial" panose="020B0604020202020204" pitchFamily="34" charset="0"/>
              <a:buChar char="•"/>
            </a:pPr>
            <a:r>
              <a:rPr lang="es-ES_tradnl" dirty="0"/>
              <a:t>96,5% CVP &lt; 50 </a:t>
            </a:r>
            <a:r>
              <a:rPr lang="es-ES_tradnl" dirty="0" err="1"/>
              <a:t>cp</a:t>
            </a:r>
            <a:r>
              <a:rPr lang="es-ES_tradnl" dirty="0"/>
              <a:t>/</a:t>
            </a:r>
            <a:r>
              <a:rPr lang="es-ES_tradnl" dirty="0" err="1"/>
              <a:t>mL</a:t>
            </a:r>
            <a:r>
              <a:rPr lang="es-ES_tradnl" dirty="0"/>
              <a:t> s24</a:t>
            </a:r>
          </a:p>
          <a:p>
            <a:pPr marL="285750" indent="-285750">
              <a:buClr>
                <a:srgbClr val="C00000"/>
              </a:buClr>
              <a:buSzPct val="75000"/>
              <a:buFont typeface="Arial" panose="020B0604020202020204" pitchFamily="34" charset="0"/>
              <a:buChar char="•"/>
            </a:pPr>
            <a:r>
              <a:rPr lang="es-ES_tradnl" dirty="0"/>
              <a:t>No FV confirmado (CVP &gt; 200 x 2)</a:t>
            </a:r>
          </a:p>
        </p:txBody>
      </p:sp>
      <p:sp>
        <p:nvSpPr>
          <p:cNvPr id="3" name="Título 3">
            <a:extLst>
              <a:ext uri="{FF2B5EF4-FFF2-40B4-BE49-F238E27FC236}">
                <a16:creationId xmlns:a16="http://schemas.microsoft.com/office/drawing/2014/main" id="{B14A4239-24D4-6D4E-AFCB-BF5CF8EA593D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6581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800" b="1">
                <a:solidFill>
                  <a:srgbClr val="C00000"/>
                </a:solidFill>
              </a:rPr>
              <a:t>Resultados (2)</a:t>
            </a:r>
            <a:endParaRPr lang="es-ES_tradnl" sz="2800" b="1" dirty="0">
              <a:solidFill>
                <a:srgbClr val="C0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E47EBA4-2865-2B7F-353B-1B11B4EF8F1A}"/>
              </a:ext>
            </a:extLst>
          </p:cNvPr>
          <p:cNvSpPr txBox="1"/>
          <p:nvPr/>
        </p:nvSpPr>
        <p:spPr>
          <a:xfrm>
            <a:off x="6188979" y="6377896"/>
            <a:ext cx="5833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400" dirty="0" err="1"/>
              <a:t>Gaur</a:t>
            </a:r>
            <a:r>
              <a:rPr lang="es-ES_tradnl" sz="1400" dirty="0"/>
              <a:t> A. et al. CROI 2024, March 3-6, 2024. </a:t>
            </a:r>
            <a:r>
              <a:rPr lang="es-ES_tradnl" sz="1400" dirty="0" err="1"/>
              <a:t>Abst</a:t>
            </a:r>
            <a:r>
              <a:rPr lang="es-ES_tradnl" sz="1400" dirty="0"/>
              <a:t>. 188</a:t>
            </a:r>
          </a:p>
        </p:txBody>
      </p:sp>
    </p:spTree>
    <p:extLst>
      <p:ext uri="{BB962C8B-B14F-4D97-AF65-F5344CB8AC3E}">
        <p14:creationId xmlns:p14="http://schemas.microsoft.com/office/powerpoint/2010/main" val="143324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D675A3-BC1A-D8F5-84FE-CC0AE5A23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4656"/>
          </a:xfrm>
        </p:spPr>
        <p:txBody>
          <a:bodyPr>
            <a:normAutofit/>
          </a:bodyPr>
          <a:lstStyle/>
          <a:p>
            <a:r>
              <a:rPr lang="es-ES_tradnl" sz="2800" b="1" dirty="0">
                <a:solidFill>
                  <a:srgbClr val="C00000"/>
                </a:solidFill>
              </a:rPr>
              <a:t>LA </a:t>
            </a:r>
            <a:r>
              <a:rPr lang="es-ES_tradnl" sz="2800" b="1" dirty="0" err="1">
                <a:solidFill>
                  <a:srgbClr val="C00000"/>
                </a:solidFill>
              </a:rPr>
              <a:t>Cabotegravir</a:t>
            </a:r>
            <a:r>
              <a:rPr lang="es-ES_tradnl" sz="2800" b="1" dirty="0">
                <a:solidFill>
                  <a:srgbClr val="C00000"/>
                </a:solidFill>
              </a:rPr>
              <a:t> + LA </a:t>
            </a:r>
            <a:r>
              <a:rPr lang="es-ES_tradnl" sz="2800" b="1" dirty="0" err="1">
                <a:solidFill>
                  <a:srgbClr val="C00000"/>
                </a:solidFill>
              </a:rPr>
              <a:t>Lenacapavir</a:t>
            </a:r>
            <a:endParaRPr lang="es-ES_tradnl" sz="2800" b="1" dirty="0">
              <a:solidFill>
                <a:srgbClr val="C0000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5024B8-ED21-18F1-13DA-DD6AA2ABD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105"/>
            <a:ext cx="10515600" cy="383922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es-ES_tradnl" sz="2000" dirty="0"/>
              <a:t>Estudio descriptivo de 4 centros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es-ES_tradnl" sz="2000" dirty="0"/>
              <a:t>Fuera de ficha técnica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es-ES_tradnl" sz="2000" dirty="0" err="1"/>
              <a:t>Pts</a:t>
            </a:r>
            <a:r>
              <a:rPr lang="es-ES_tradnl" sz="2000" dirty="0"/>
              <a:t> con dificultad para TAR oral que se ofreció LA CAB + RPV (Q4S </a:t>
            </a:r>
            <a:r>
              <a:rPr lang="es-ES_tradnl" sz="2000" dirty="0" err="1"/>
              <a:t>ó</a:t>
            </a:r>
            <a:r>
              <a:rPr lang="es-ES_tradnl" sz="2000" dirty="0"/>
              <a:t> Q8S)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es-ES_tradnl" sz="2000" dirty="0"/>
              <a:t>Motivo para añadir LA LEN (n = 34)</a:t>
            </a:r>
            <a:endParaRPr lang="es-ES_tradnl" sz="2000" b="1" dirty="0">
              <a:solidFill>
                <a:srgbClr val="00B050"/>
              </a:solidFill>
            </a:endParaRPr>
          </a:p>
          <a:p>
            <a:pPr marL="457200" lvl="1" indent="0">
              <a:lnSpc>
                <a:spcPct val="150000"/>
              </a:lnSpc>
              <a:buClr>
                <a:srgbClr val="C00000"/>
              </a:buClr>
              <a:buSzPct val="75000"/>
              <a:buNone/>
            </a:pPr>
            <a:r>
              <a:rPr lang="es-ES_tradnl" sz="1800" dirty="0"/>
              <a:t>Mutaciones en NN 21 (59%)</a:t>
            </a:r>
          </a:p>
          <a:p>
            <a:pPr marL="457200" lvl="1" indent="0">
              <a:lnSpc>
                <a:spcPct val="150000"/>
              </a:lnSpc>
              <a:buClr>
                <a:srgbClr val="C00000"/>
              </a:buClr>
              <a:buSzPct val="75000"/>
              <a:buNone/>
            </a:pPr>
            <a:r>
              <a:rPr lang="es-ES_tradnl" sz="1800" dirty="0"/>
              <a:t>Mutaciones INSTI: 5 (15%)</a:t>
            </a:r>
          </a:p>
          <a:p>
            <a:pPr marL="457200" lvl="1" indent="0">
              <a:lnSpc>
                <a:spcPct val="150000"/>
              </a:lnSpc>
              <a:buClr>
                <a:srgbClr val="C00000"/>
              </a:buClr>
              <a:buSzPct val="75000"/>
              <a:buNone/>
            </a:pPr>
            <a:r>
              <a:rPr lang="es-ES_tradnl" sz="1800" dirty="0"/>
              <a:t>Alta CVP al inicio de LA: 6 (18%)</a:t>
            </a:r>
          </a:p>
          <a:p>
            <a:pPr marL="457200" lvl="1" indent="0">
              <a:lnSpc>
                <a:spcPct val="150000"/>
              </a:lnSpc>
              <a:buClr>
                <a:srgbClr val="C00000"/>
              </a:buClr>
              <a:buSzPct val="75000"/>
              <a:buNone/>
            </a:pPr>
            <a:r>
              <a:rPr lang="es-ES_tradnl" sz="1800" dirty="0"/>
              <a:t>Viremia continua con CAB/RPV: 4 (12%)</a:t>
            </a:r>
          </a:p>
          <a:p>
            <a:endParaRPr lang="es-ES_tradn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9180063-F0EA-CA74-7363-5130015F6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4624" y="151832"/>
            <a:ext cx="2525014" cy="70465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674C1DD-5329-5FB3-B6C4-BF246C7087D7}"/>
              </a:ext>
            </a:extLst>
          </p:cNvPr>
          <p:cNvSpPr txBox="1"/>
          <p:nvPr/>
        </p:nvSpPr>
        <p:spPr>
          <a:xfrm>
            <a:off x="6188979" y="6367736"/>
            <a:ext cx="5833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400" dirty="0"/>
              <a:t>Gandhi M et al. CROI 2024, March 3-6, 2024. </a:t>
            </a:r>
            <a:r>
              <a:rPr lang="es-ES_tradnl" sz="1400" dirty="0" err="1"/>
              <a:t>Abst</a:t>
            </a:r>
            <a:r>
              <a:rPr lang="es-ES_tradnl" sz="1400" dirty="0"/>
              <a:t>. 629</a:t>
            </a:r>
          </a:p>
        </p:txBody>
      </p:sp>
    </p:spTree>
    <p:extLst>
      <p:ext uri="{BB962C8B-B14F-4D97-AF65-F5344CB8AC3E}">
        <p14:creationId xmlns:p14="http://schemas.microsoft.com/office/powerpoint/2010/main" val="30891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0AF648-C1C0-46C7-2C99-5451F268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5675"/>
          </a:xfrm>
        </p:spPr>
        <p:txBody>
          <a:bodyPr>
            <a:normAutofit/>
          </a:bodyPr>
          <a:lstStyle/>
          <a:p>
            <a:r>
              <a:rPr lang="es-ES_tradnl" sz="2800" b="1" dirty="0">
                <a:solidFill>
                  <a:srgbClr val="C00000"/>
                </a:solidFill>
              </a:rPr>
              <a:t>Resultados</a:t>
            </a:r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E7F45BE4-3B0D-BBD8-429E-5E50D55F01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7961368"/>
              </p:ext>
            </p:extLst>
          </p:nvPr>
        </p:nvGraphicFramePr>
        <p:xfrm>
          <a:off x="1132840" y="1825625"/>
          <a:ext cx="3255236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7618">
                  <a:extLst>
                    <a:ext uri="{9D8B030D-6E8A-4147-A177-3AD203B41FA5}">
                      <a16:colId xmlns:a16="http://schemas.microsoft.com/office/drawing/2014/main" val="1081505437"/>
                    </a:ext>
                  </a:extLst>
                </a:gridCol>
                <a:gridCol w="1627618">
                  <a:extLst>
                    <a:ext uri="{9D8B030D-6E8A-4147-A177-3AD203B41FA5}">
                      <a16:colId xmlns:a16="http://schemas.microsoft.com/office/drawing/2014/main" val="99887279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s-ES_tradnl" dirty="0"/>
                        <a:t>Características basales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9211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/>
                        <a:t>Varones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78%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933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/>
                        <a:t>Negros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43%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987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/>
                        <a:t>Latinos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47%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859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/>
                        <a:t>Edad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47 años (28-75)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1900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600" dirty="0"/>
                        <a:t>CVP &lt; 75 </a:t>
                      </a:r>
                      <a:r>
                        <a:rPr lang="es-ES_tradnl" sz="1600" dirty="0" err="1"/>
                        <a:t>cp</a:t>
                      </a:r>
                      <a:r>
                        <a:rPr lang="es-ES_tradnl" sz="1600" dirty="0"/>
                        <a:t>/</a:t>
                      </a:r>
                      <a:r>
                        <a:rPr lang="es-ES_tradnl" sz="1600" dirty="0" err="1"/>
                        <a:t>mL</a:t>
                      </a:r>
                      <a:endParaRPr lang="es-ES_tradn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600" dirty="0"/>
                        <a:t>47%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571867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FE093E8F-D812-A42D-DF6F-646A952BFD45}"/>
              </a:ext>
            </a:extLst>
          </p:cNvPr>
          <p:cNvSpPr txBox="1"/>
          <p:nvPr/>
        </p:nvSpPr>
        <p:spPr>
          <a:xfrm>
            <a:off x="5732740" y="1721716"/>
            <a:ext cx="49394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SzPct val="75000"/>
              <a:buFont typeface="Arial" panose="020B0604020202020204" pitchFamily="34" charset="0"/>
              <a:buChar char="•"/>
            </a:pPr>
            <a:r>
              <a:rPr lang="es-ES_tradnl" dirty="0"/>
              <a:t>ISR con LA-LEN: 44% 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es-ES_tradnl" dirty="0"/>
              <a:t>Grado 1 32%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es-ES_tradnl" dirty="0"/>
              <a:t>Grado 2 12%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SzPct val="75000"/>
              <a:buFont typeface="Arial" panose="020B0604020202020204" pitchFamily="34" charset="0"/>
              <a:buChar char="•"/>
            </a:pPr>
            <a:r>
              <a:rPr lang="es-ES_tradnl" dirty="0"/>
              <a:t>CVP-VIH en s48: 94% (32/34)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SzPct val="75000"/>
              <a:buFont typeface="Arial" panose="020B0604020202020204" pitchFamily="34" charset="0"/>
              <a:buChar char="•"/>
            </a:pPr>
            <a:r>
              <a:rPr lang="es-ES_tradnl" dirty="0"/>
              <a:t>Tiempo medio a supresión: 8 semanas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SzPct val="75000"/>
              <a:buFont typeface="Arial" panose="020B0604020202020204" pitchFamily="34" charset="0"/>
              <a:buChar char="•"/>
            </a:pPr>
            <a:r>
              <a:rPr lang="es-ES_tradnl" dirty="0"/>
              <a:t>Todos con MR a NN en basal indetectables</a:t>
            </a:r>
          </a:p>
          <a:p>
            <a:r>
              <a:rPr lang="es-ES_tradnl" dirty="0"/>
              <a:t> 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A606A7A-486E-6554-0677-2DAFBDD99FBC}"/>
              </a:ext>
            </a:extLst>
          </p:cNvPr>
          <p:cNvSpPr txBox="1"/>
          <p:nvPr/>
        </p:nvSpPr>
        <p:spPr>
          <a:xfrm>
            <a:off x="6188979" y="6367736"/>
            <a:ext cx="5833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400" dirty="0"/>
              <a:t>Gandhi M et al. CROI 2024, March 3-6, 2024. </a:t>
            </a:r>
            <a:r>
              <a:rPr lang="es-ES_tradnl" sz="1400" dirty="0" err="1"/>
              <a:t>Abst</a:t>
            </a:r>
            <a:r>
              <a:rPr lang="es-ES_tradnl" sz="1400" dirty="0"/>
              <a:t>. 629</a:t>
            </a:r>
          </a:p>
        </p:txBody>
      </p:sp>
    </p:spTree>
    <p:extLst>
      <p:ext uri="{BB962C8B-B14F-4D97-AF65-F5344CB8AC3E}">
        <p14:creationId xmlns:p14="http://schemas.microsoft.com/office/powerpoint/2010/main" val="3855753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997BC8-F8FF-87C0-CD26-65EB9F3A6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6702"/>
          </a:xfrm>
        </p:spPr>
        <p:txBody>
          <a:bodyPr>
            <a:normAutofit/>
          </a:bodyPr>
          <a:lstStyle/>
          <a:p>
            <a:r>
              <a:rPr lang="es-ES_tradnl" sz="2800" b="1" dirty="0">
                <a:solidFill>
                  <a:srgbClr val="C00000"/>
                </a:solidFill>
              </a:rPr>
              <a:t>Resistencia </a:t>
            </a:r>
            <a:r>
              <a:rPr lang="es-ES_tradnl" sz="2800" b="1" dirty="0" err="1">
                <a:solidFill>
                  <a:srgbClr val="C00000"/>
                </a:solidFill>
              </a:rPr>
              <a:t>dolutegravir</a:t>
            </a:r>
            <a:endParaRPr lang="es-ES_tradnl" sz="2800" b="1" dirty="0">
              <a:solidFill>
                <a:srgbClr val="C0000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CEAA01-222D-C282-6728-48DF263AB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84" y="1455247"/>
            <a:ext cx="10796016" cy="2694420"/>
          </a:xfrm>
        </p:spPr>
        <p:txBody>
          <a:bodyPr>
            <a:normAutofit/>
          </a:bodyPr>
          <a:lstStyle/>
          <a:p>
            <a:r>
              <a:rPr lang="es-ES_tradnl" sz="2000" dirty="0"/>
              <a:t>En África, tras recomendación de DTG como tratamiento elección, cambio masivo a DTG desde NN</a:t>
            </a:r>
          </a:p>
          <a:p>
            <a:r>
              <a:rPr lang="es-ES_tradnl" sz="2000" dirty="0"/>
              <a:t>Varios trabajos, desde países africanos, que llamaban la atención sobre desarrollo de MR con DTG</a:t>
            </a:r>
          </a:p>
          <a:p>
            <a:r>
              <a:rPr lang="es-ES_tradnl" sz="2000" dirty="0" err="1"/>
              <a:t>Theme</a:t>
            </a:r>
            <a:r>
              <a:rPr lang="es-ES_tradnl" sz="2000" dirty="0"/>
              <a:t> </a:t>
            </a:r>
            <a:r>
              <a:rPr lang="es-ES_tradnl" sz="2000" dirty="0" err="1"/>
              <a:t>discussion</a:t>
            </a:r>
            <a:endParaRPr lang="es-ES_tradnl" sz="2000" dirty="0"/>
          </a:p>
          <a:p>
            <a:pPr marL="457200" lvl="1" indent="0">
              <a:buNone/>
            </a:pPr>
            <a:r>
              <a:rPr lang="es-ES_tradnl" sz="1600" dirty="0" err="1"/>
              <a:t>Abs</a:t>
            </a:r>
            <a:r>
              <a:rPr lang="es-ES_tradnl" sz="1600" dirty="0"/>
              <a:t> 676 Malawi y Zambia en adultos</a:t>
            </a:r>
          </a:p>
          <a:p>
            <a:pPr marL="457200" lvl="1" indent="0">
              <a:buNone/>
            </a:pPr>
            <a:r>
              <a:rPr lang="es-ES_tradnl" sz="1600" dirty="0" err="1"/>
              <a:t>Abs</a:t>
            </a:r>
            <a:r>
              <a:rPr lang="es-ES_tradnl" sz="1600" dirty="0"/>
              <a:t> 677 Kenia</a:t>
            </a:r>
          </a:p>
          <a:p>
            <a:pPr marL="457200" lvl="1" indent="0">
              <a:buNone/>
            </a:pPr>
            <a:r>
              <a:rPr lang="es-ES_tradnl" sz="1600" dirty="0" err="1"/>
              <a:t>Abs</a:t>
            </a:r>
            <a:r>
              <a:rPr lang="es-ES_tradnl" sz="1600" dirty="0"/>
              <a:t> 678 </a:t>
            </a:r>
            <a:r>
              <a:rPr lang="es-ES_tradnl" sz="1600" dirty="0" err="1"/>
              <a:t>Lesotho</a:t>
            </a:r>
            <a:endParaRPr lang="es-ES_tradnl" sz="1600" dirty="0"/>
          </a:p>
          <a:p>
            <a:pPr marL="457200" lvl="1" indent="0">
              <a:buNone/>
            </a:pPr>
            <a:r>
              <a:rPr lang="es-ES_tradnl" sz="1600" dirty="0" err="1"/>
              <a:t>Abs</a:t>
            </a:r>
            <a:r>
              <a:rPr lang="es-ES_tradnl" sz="1600" dirty="0"/>
              <a:t> 187 Malawi en niños</a:t>
            </a:r>
          </a:p>
          <a:p>
            <a:pPr marL="457200" lvl="1" indent="0">
              <a:buNone/>
            </a:pPr>
            <a:r>
              <a:rPr lang="es-ES_tradnl" sz="1600" dirty="0" err="1"/>
              <a:t>Abs</a:t>
            </a:r>
            <a:r>
              <a:rPr lang="es-ES_tradnl" sz="1600" dirty="0"/>
              <a:t> 679 Méjico</a:t>
            </a:r>
          </a:p>
        </p:txBody>
      </p:sp>
    </p:spTree>
    <p:extLst>
      <p:ext uri="{BB962C8B-B14F-4D97-AF65-F5344CB8AC3E}">
        <p14:creationId xmlns:p14="http://schemas.microsoft.com/office/powerpoint/2010/main" val="1019709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171F37-0EA2-CD9A-2054-1988E2E27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7579"/>
          </a:xfrm>
        </p:spPr>
        <p:txBody>
          <a:bodyPr>
            <a:normAutofit/>
          </a:bodyPr>
          <a:lstStyle/>
          <a:p>
            <a:r>
              <a:rPr lang="es-ES_tradnl" sz="2800" b="1" dirty="0" err="1">
                <a:solidFill>
                  <a:srgbClr val="C00000"/>
                </a:solidFill>
              </a:rPr>
              <a:t>Emerging</a:t>
            </a:r>
            <a:r>
              <a:rPr lang="es-ES_tradnl" sz="2800" b="1" dirty="0">
                <a:solidFill>
                  <a:srgbClr val="C00000"/>
                </a:solidFill>
              </a:rPr>
              <a:t> </a:t>
            </a:r>
            <a:r>
              <a:rPr lang="es-ES_tradnl" sz="2800" b="1" dirty="0" err="1">
                <a:solidFill>
                  <a:srgbClr val="C00000"/>
                </a:solidFill>
              </a:rPr>
              <a:t>dolutegravir</a:t>
            </a:r>
            <a:r>
              <a:rPr lang="es-ES_tradnl" sz="2800" b="1" dirty="0">
                <a:solidFill>
                  <a:srgbClr val="C00000"/>
                </a:solidFill>
              </a:rPr>
              <a:t> </a:t>
            </a:r>
            <a:r>
              <a:rPr lang="es-ES_tradnl" sz="2800" b="1" dirty="0" err="1">
                <a:solidFill>
                  <a:srgbClr val="C00000"/>
                </a:solidFill>
              </a:rPr>
              <a:t>resistance</a:t>
            </a:r>
            <a:r>
              <a:rPr lang="es-ES_tradnl" sz="2800" b="1" dirty="0">
                <a:solidFill>
                  <a:srgbClr val="C00000"/>
                </a:solidFill>
              </a:rPr>
              <a:t> in </a:t>
            </a:r>
            <a:r>
              <a:rPr lang="es-ES_tradnl" sz="2800" b="1" dirty="0" err="1">
                <a:solidFill>
                  <a:srgbClr val="C00000"/>
                </a:solidFill>
              </a:rPr>
              <a:t>Lesotho</a:t>
            </a:r>
            <a:endParaRPr lang="es-ES_tradnl" sz="2800" b="1" dirty="0">
              <a:solidFill>
                <a:srgbClr val="C0000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407352-1F5A-1760-19A7-9F8ED3596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2585"/>
            <a:ext cx="10515600" cy="3799671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  <a:buSzPct val="75000"/>
            </a:pPr>
            <a:r>
              <a:rPr lang="es-ES_tradnl" sz="2000" dirty="0"/>
              <a:t>Cohorte </a:t>
            </a:r>
            <a:r>
              <a:rPr lang="es-ES_tradnl" sz="2000" dirty="0" err="1"/>
              <a:t>Viconel</a:t>
            </a:r>
            <a:r>
              <a:rPr lang="es-ES_tradnl" sz="2000" dirty="0"/>
              <a:t>: 18.724 personas incluidas en 2023</a:t>
            </a:r>
          </a:p>
          <a:p>
            <a:pPr>
              <a:buClr>
                <a:srgbClr val="C00000"/>
              </a:buClr>
              <a:buSzPct val="75000"/>
            </a:pPr>
            <a:r>
              <a:rPr lang="es-ES_tradnl" sz="2000" dirty="0"/>
              <a:t>3 hospitales</a:t>
            </a:r>
          </a:p>
          <a:p>
            <a:pPr>
              <a:buClr>
                <a:srgbClr val="C00000"/>
              </a:buClr>
              <a:buSzPct val="75000"/>
            </a:pPr>
            <a:r>
              <a:rPr lang="es-ES_tradnl" sz="2000" dirty="0"/>
              <a:t>22 centros de salud periféricos (20 llevados por enfermeras)</a:t>
            </a:r>
          </a:p>
          <a:p>
            <a:pPr>
              <a:buClr>
                <a:srgbClr val="C00000"/>
              </a:buClr>
              <a:buSzPct val="75000"/>
            </a:pPr>
            <a:r>
              <a:rPr lang="es-ES_tradnl" sz="2000" dirty="0"/>
              <a:t>95% de población VIH en el  noreste de </a:t>
            </a:r>
            <a:r>
              <a:rPr lang="es-ES_tradnl" sz="2000" dirty="0" err="1"/>
              <a:t>Lesotho</a:t>
            </a:r>
            <a:endParaRPr lang="es-ES_tradnl" sz="2000" dirty="0"/>
          </a:p>
          <a:p>
            <a:pPr>
              <a:buClr>
                <a:srgbClr val="C00000"/>
              </a:buClr>
              <a:buSzPct val="75000"/>
            </a:pPr>
            <a:r>
              <a:rPr lang="es-ES_tradnl" sz="2000" dirty="0"/>
              <a:t>Criterios de inclusión</a:t>
            </a:r>
          </a:p>
          <a:p>
            <a:pPr marL="457200" lvl="1" indent="0">
              <a:buClr>
                <a:srgbClr val="C00000"/>
              </a:buClr>
              <a:buSzPct val="75000"/>
              <a:buNone/>
            </a:pPr>
            <a:r>
              <a:rPr lang="es-ES_tradnl" sz="1800" dirty="0"/>
              <a:t>Cambio de NN a DTG</a:t>
            </a:r>
          </a:p>
          <a:p>
            <a:pPr marL="457200" lvl="1" indent="0">
              <a:buClr>
                <a:srgbClr val="C00000"/>
              </a:buClr>
              <a:buSzPct val="75000"/>
              <a:buNone/>
            </a:pPr>
            <a:r>
              <a:rPr lang="es-ES_tradnl" sz="1800" dirty="0"/>
              <a:t>≥ 2 CVP &gt; 50 </a:t>
            </a:r>
            <a:r>
              <a:rPr lang="es-ES_tradnl" sz="1800" dirty="0" err="1"/>
              <a:t>cp</a:t>
            </a:r>
            <a:r>
              <a:rPr lang="es-ES_tradnl" sz="1800" dirty="0"/>
              <a:t>/</a:t>
            </a:r>
            <a:r>
              <a:rPr lang="es-ES_tradnl" sz="1800" dirty="0" err="1"/>
              <a:t>mL</a:t>
            </a:r>
            <a:r>
              <a:rPr lang="es-ES_tradnl" sz="1800" dirty="0"/>
              <a:t> </a:t>
            </a:r>
            <a:r>
              <a:rPr lang="es-ES_tradnl" sz="1800" dirty="0" err="1"/>
              <a:t>ó</a:t>
            </a:r>
            <a:endParaRPr lang="es-ES_tradnl" sz="1800" dirty="0"/>
          </a:p>
          <a:p>
            <a:pPr marL="457200" lvl="1" indent="0">
              <a:buClr>
                <a:srgbClr val="C00000"/>
              </a:buClr>
              <a:buSzPct val="75000"/>
              <a:buNone/>
            </a:pPr>
            <a:r>
              <a:rPr lang="es-ES_tradnl" sz="1800" dirty="0"/>
              <a:t>1 CVP &gt; 500 </a:t>
            </a:r>
            <a:r>
              <a:rPr lang="es-ES_tradnl" sz="1800" dirty="0" err="1"/>
              <a:t>cp</a:t>
            </a:r>
            <a:r>
              <a:rPr lang="es-ES_tradnl" sz="1800" dirty="0"/>
              <a:t>/</a:t>
            </a:r>
            <a:r>
              <a:rPr lang="es-ES_tradnl" sz="1800" dirty="0" err="1"/>
              <a:t>mL</a:t>
            </a:r>
            <a:r>
              <a:rPr lang="es-ES_tradnl" sz="1800" dirty="0"/>
              <a:t> y &gt; 18 meses desde cambio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CFAF55B-C1C7-7469-03BD-796EF7F16271}"/>
              </a:ext>
            </a:extLst>
          </p:cNvPr>
          <p:cNvSpPr txBox="1"/>
          <p:nvPr/>
        </p:nvSpPr>
        <p:spPr>
          <a:xfrm>
            <a:off x="6188979" y="6367736"/>
            <a:ext cx="5833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400" dirty="0" err="1"/>
              <a:t>Labhardt</a:t>
            </a:r>
            <a:r>
              <a:rPr lang="es-ES_tradnl" sz="1400" dirty="0"/>
              <a:t> ND et al. CROI 2024, March 3-6, 2024. </a:t>
            </a:r>
            <a:r>
              <a:rPr lang="es-ES_tradnl" sz="1400" dirty="0" err="1"/>
              <a:t>Abst</a:t>
            </a:r>
            <a:r>
              <a:rPr lang="es-ES_tradnl" sz="1400" dirty="0"/>
              <a:t>. 678</a:t>
            </a:r>
          </a:p>
        </p:txBody>
      </p:sp>
    </p:spTree>
    <p:extLst>
      <p:ext uri="{BB962C8B-B14F-4D97-AF65-F5344CB8AC3E}">
        <p14:creationId xmlns:p14="http://schemas.microsoft.com/office/powerpoint/2010/main" val="761226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17EA379-23A4-2890-E114-61F36C5313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7" b="2431"/>
          <a:stretch/>
        </p:blipFill>
        <p:spPr>
          <a:xfrm>
            <a:off x="1407562" y="1605242"/>
            <a:ext cx="8864130" cy="4087368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9FF14D2-D313-5F3D-062B-D4A541D6D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7951"/>
          </a:xfrm>
        </p:spPr>
        <p:txBody>
          <a:bodyPr>
            <a:normAutofit/>
          </a:bodyPr>
          <a:lstStyle/>
          <a:p>
            <a:r>
              <a:rPr lang="es-ES_tradnl" sz="2800" b="1" dirty="0">
                <a:solidFill>
                  <a:srgbClr val="C00000"/>
                </a:solidFill>
              </a:rPr>
              <a:t>Estudio CARES: diseño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C6BFBDE-ACC7-C918-D2BD-738FB61A5F87}"/>
              </a:ext>
            </a:extLst>
          </p:cNvPr>
          <p:cNvSpPr txBox="1"/>
          <p:nvPr/>
        </p:nvSpPr>
        <p:spPr>
          <a:xfrm>
            <a:off x="7532913" y="6338986"/>
            <a:ext cx="43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400" dirty="0" err="1"/>
              <a:t>Kityo</a:t>
            </a:r>
            <a:r>
              <a:rPr lang="es-ES_tradnl" sz="1400" dirty="0"/>
              <a:t> CM et al. CROI 2024, March 3-6, 2024. </a:t>
            </a:r>
            <a:r>
              <a:rPr lang="es-ES_tradnl" sz="1400" dirty="0" err="1"/>
              <a:t>Abst</a:t>
            </a:r>
            <a:r>
              <a:rPr lang="es-ES_tradnl" sz="1400" dirty="0"/>
              <a:t>. 122</a:t>
            </a:r>
          </a:p>
        </p:txBody>
      </p:sp>
    </p:spTree>
    <p:extLst>
      <p:ext uri="{BB962C8B-B14F-4D97-AF65-F5344CB8AC3E}">
        <p14:creationId xmlns:p14="http://schemas.microsoft.com/office/powerpoint/2010/main" val="241780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CB27FFA-B452-6FF8-D7CC-11A5F1D6A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55" y="1252251"/>
            <a:ext cx="5742832" cy="417180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DB7F423-F4A0-25BC-0B45-E99759CADA8A}"/>
              </a:ext>
            </a:extLst>
          </p:cNvPr>
          <p:cNvSpPr txBox="1"/>
          <p:nvPr/>
        </p:nvSpPr>
        <p:spPr>
          <a:xfrm>
            <a:off x="6096000" y="1437086"/>
            <a:ext cx="5638800" cy="3373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SzPct val="75000"/>
              <a:buFont typeface="Arial" panose="020B0604020202020204" pitchFamily="34" charset="0"/>
              <a:buChar char="•"/>
            </a:pPr>
            <a:r>
              <a:rPr lang="es-ES_tradnl" dirty="0"/>
              <a:t>Aproximadamente 1 MR/1000 cambios de TAR</a:t>
            </a:r>
            <a:br>
              <a:rPr lang="es-ES_tradnl" dirty="0"/>
            </a:br>
            <a:endParaRPr lang="es-ES_tradnl" dirty="0"/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SzPct val="75000"/>
              <a:buFont typeface="Arial" panose="020B0604020202020204" pitchFamily="34" charset="0"/>
              <a:buChar char="•"/>
            </a:pPr>
            <a:r>
              <a:rPr lang="es-ES_tradnl" dirty="0"/>
              <a:t>Las MR a DTG se asociaron con: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es-ES_tradnl" dirty="0"/>
              <a:t>Tiempo prolongado de infección VIH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es-ES_tradnl" dirty="0"/>
              <a:t>Cumplimiento inadecuado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es-ES_tradnl" dirty="0"/>
              <a:t>CVP positiva en el momento del cambio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es-ES_tradnl" dirty="0"/>
              <a:t>ITIAN comprometidos en el momento del cambio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es-ES_tradnl" dirty="0"/>
              <a:t>Solo en centros dirigidos por enfermera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CAEC81C3-A7A2-668F-4E27-C66D49FA4E7B}"/>
              </a:ext>
            </a:extLst>
          </p:cNvPr>
          <p:cNvSpPr txBox="1">
            <a:spLocks/>
          </p:cNvSpPr>
          <p:nvPr/>
        </p:nvSpPr>
        <p:spPr>
          <a:xfrm>
            <a:off x="381000" y="384673"/>
            <a:ext cx="10515600" cy="5602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800" b="1" dirty="0">
                <a:solidFill>
                  <a:srgbClr val="C00000"/>
                </a:solidFill>
              </a:rPr>
              <a:t>Resultados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06F218C-04B5-57BA-AA6A-8127D5D36952}"/>
              </a:ext>
            </a:extLst>
          </p:cNvPr>
          <p:cNvSpPr txBox="1"/>
          <p:nvPr/>
        </p:nvSpPr>
        <p:spPr>
          <a:xfrm>
            <a:off x="6188979" y="6367736"/>
            <a:ext cx="5833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400" dirty="0" err="1"/>
              <a:t>Labhardt</a:t>
            </a:r>
            <a:r>
              <a:rPr lang="es-ES_tradnl" sz="1400" dirty="0"/>
              <a:t> ND et al. CROI 2024, March 3-6, 2024. </a:t>
            </a:r>
            <a:r>
              <a:rPr lang="es-ES_tradnl" sz="1400" dirty="0" err="1"/>
              <a:t>Abst</a:t>
            </a:r>
            <a:r>
              <a:rPr lang="es-ES_tradnl" sz="1400" dirty="0"/>
              <a:t>. 678</a:t>
            </a:r>
          </a:p>
        </p:txBody>
      </p:sp>
    </p:spTree>
    <p:extLst>
      <p:ext uri="{BB962C8B-B14F-4D97-AF65-F5344CB8AC3E}">
        <p14:creationId xmlns:p14="http://schemas.microsoft.com/office/powerpoint/2010/main" val="1782910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35731A-3A65-CB58-2FDB-4E7958FDC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1825"/>
          </a:xfrm>
        </p:spPr>
        <p:txBody>
          <a:bodyPr>
            <a:normAutofit/>
          </a:bodyPr>
          <a:lstStyle/>
          <a:p>
            <a:r>
              <a:rPr lang="es-ES_tradnl" sz="2800" dirty="0">
                <a:solidFill>
                  <a:srgbClr val="C00000"/>
                </a:solidFill>
              </a:rPr>
              <a:t>Otras “perlas terapéuticas” del CROI 2024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4BA984-C906-BF4E-6F19-7660F104D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es-ES" sz="1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CAB/RPV</a:t>
            </a:r>
          </a:p>
          <a:p>
            <a:pPr indent="0"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SzPct val="75000"/>
            </a:pPr>
            <a:r>
              <a:rPr lang="es-E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Cambio a C/R igual que mantener TAR oral en cohorte 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OPERA (</a:t>
            </a:r>
            <a:r>
              <a:rPr lang="en-US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Abst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623)</a:t>
            </a:r>
          </a:p>
          <a:p>
            <a:pPr indent="0"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SzPct val="75000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s-E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Fracaso confirmado con C/R 2/278 </a:t>
            </a:r>
            <a:r>
              <a:rPr lang="es-ES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pts</a:t>
            </a:r>
            <a:r>
              <a:rPr lang="es-E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que lo inician. Cohorte TRIO (</a:t>
            </a:r>
            <a:r>
              <a:rPr lang="es-ES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Abst</a:t>
            </a:r>
            <a:r>
              <a:rPr lang="es-E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625)</a:t>
            </a:r>
          </a:p>
          <a:p>
            <a:pPr indent="0"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SzPct val="75000"/>
            </a:pP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s-E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 diferencias en FV según IMC (</a:t>
            </a:r>
            <a:r>
              <a:rPr lang="es-ES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Abst</a:t>
            </a:r>
            <a:r>
              <a:rPr lang="es-E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626)</a:t>
            </a:r>
          </a:p>
          <a:p>
            <a:pPr indent="0"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SzPct val="75000"/>
            </a:pP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Seguimiento de pacientes con CVP &gt; 50 </a:t>
            </a:r>
            <a:r>
              <a:rPr lang="es-E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cp</a:t>
            </a: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s-E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Abstr</a:t>
            </a: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628)</a:t>
            </a:r>
          </a:p>
          <a:p>
            <a:pPr indent="0"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SzPct val="75000"/>
            </a:pP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s-E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Cabo/</a:t>
            </a:r>
            <a:r>
              <a:rPr lang="es-ES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Rilpi</a:t>
            </a:r>
            <a:r>
              <a:rPr lang="es-E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en SOLAR: descripción de </a:t>
            </a:r>
            <a:r>
              <a:rPr lang="es-ES" sz="16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</a:t>
            </a:r>
            <a:r>
              <a:rPr lang="es-ES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lips</a:t>
            </a:r>
            <a:r>
              <a:rPr lang="es-E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TND y FV (</a:t>
            </a:r>
            <a:r>
              <a:rPr lang="es-ES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Abst</a:t>
            </a:r>
            <a:r>
              <a:rPr lang="es-E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627)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en-US" sz="1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BIC/F/TAF</a:t>
            </a:r>
            <a:endParaRPr lang="es-ES" sz="16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1" indent="0"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SzPct val="75000"/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Cambio </a:t>
            </a:r>
            <a:r>
              <a:rPr lang="en-US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desde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IP/b con 2ª </a:t>
            </a:r>
            <a:r>
              <a:rPr lang="en-US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linea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B/F/TAF es </a:t>
            </a:r>
            <a:r>
              <a:rPr lang="en-US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eficaz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seguro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(Abs 641)</a:t>
            </a:r>
          </a:p>
          <a:p>
            <a:pPr marL="228600" lvl="1" indent="0"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SzPct val="75000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Cambio a BIC/F/TAF </a:t>
            </a:r>
            <a:r>
              <a:rPr lang="en-US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&gt; 60 </a:t>
            </a:r>
            <a:r>
              <a:rPr lang="en-US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años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mejoria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DMO y </a:t>
            </a:r>
            <a:r>
              <a:rPr lang="en-US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parametros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renales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(Abs 643) 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SzPct val="75000"/>
              <a:buNone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DTG/3TC</a:t>
            </a:r>
          </a:p>
          <a:p>
            <a:pPr lvl="0" indent="0"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SzPct val="75000"/>
            </a:pP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No </a:t>
            </a:r>
            <a:r>
              <a:rPr lang="en-US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impacto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tamaño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reservorio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y/o </a:t>
            </a:r>
            <a:r>
              <a:rPr lang="en-US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inflamación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Abst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644, 646 y 647)</a:t>
            </a:r>
          </a:p>
          <a:p>
            <a:pPr lvl="0" indent="0">
              <a:lnSpc>
                <a:spcPct val="120000"/>
              </a:lnSpc>
              <a:spcBef>
                <a:spcPts val="0"/>
              </a:spcBef>
              <a:buClr>
                <a:srgbClr val="C00000"/>
              </a:buClr>
              <a:buSzPct val="75000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Estudio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Volver: no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impacto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DNA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proviral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predecir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FV con personas con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fracaso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previo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(Abs 693)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987276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DB95F4-E50B-C7A6-BD7D-47B0CE922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b="1" dirty="0">
                <a:solidFill>
                  <a:srgbClr val="C00000"/>
                </a:solidFill>
              </a:rPr>
              <a:t>Conclusiones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4D7B80-CBCB-0F9F-7DB9-8B6682545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3099521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  <a:buSzPct val="75000"/>
            </a:pPr>
            <a:r>
              <a:rPr lang="es-ES_tradnl" sz="2000" dirty="0"/>
              <a:t>La presencia de subtipo A1 y presencia de MR en DNA basal en revisión</a:t>
            </a:r>
          </a:p>
          <a:p>
            <a:pPr>
              <a:buClr>
                <a:srgbClr val="C00000"/>
              </a:buClr>
              <a:buSzPct val="75000"/>
            </a:pPr>
            <a:r>
              <a:rPr lang="es-ES_tradnl" sz="2000" dirty="0"/>
              <a:t>PVVIH y con CV detectable o con cumplimientos deficientes también podrían ser candidatos a CAB/RPV LA</a:t>
            </a:r>
          </a:p>
          <a:p>
            <a:pPr>
              <a:buClr>
                <a:srgbClr val="C00000"/>
              </a:buClr>
              <a:buSzPct val="75000"/>
            </a:pPr>
            <a:r>
              <a:rPr lang="es-ES_tradnl" sz="2000" dirty="0"/>
              <a:t>En adolescentes tratados y con supresión virológica, CAB/RPV LA tienen buen perfil PK y datos preliminares de eficacia</a:t>
            </a:r>
          </a:p>
          <a:p>
            <a:pPr>
              <a:buClr>
                <a:srgbClr val="C00000"/>
              </a:buClr>
              <a:buSzPct val="75000"/>
            </a:pPr>
            <a:r>
              <a:rPr lang="es-ES_tradnl" sz="2000" dirty="0"/>
              <a:t>Las MR a DTG tras un cambio desde NN no es alarmante y solo requiere una buena selección de los pacientes</a:t>
            </a:r>
          </a:p>
          <a:p>
            <a:pPr>
              <a:buClr>
                <a:srgbClr val="C00000"/>
              </a:buClr>
              <a:buSzPct val="75000"/>
            </a:pPr>
            <a:r>
              <a:rPr lang="es-ES_tradnl" sz="2000" dirty="0"/>
              <a:t>Son necesarios estudios que valoren la combinación de tratamientos LA entre si</a:t>
            </a:r>
          </a:p>
        </p:txBody>
      </p:sp>
    </p:spTree>
    <p:extLst>
      <p:ext uri="{BB962C8B-B14F-4D97-AF65-F5344CB8AC3E}">
        <p14:creationId xmlns:p14="http://schemas.microsoft.com/office/powerpoint/2010/main" val="1992117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A31CFED-AF82-385B-E6DE-4172BF29DF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62"/>
          <a:stretch/>
        </p:blipFill>
        <p:spPr>
          <a:xfrm>
            <a:off x="1407177" y="1465118"/>
            <a:ext cx="8700423" cy="371994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4749796-368C-0DB1-2528-634C011C2FC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72795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800" b="1" dirty="0">
                <a:solidFill>
                  <a:srgbClr val="C00000"/>
                </a:solidFill>
              </a:rPr>
              <a:t>Disposición de pacientes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6A80761-FDDA-63C8-788A-ACC23E4672E6}"/>
              </a:ext>
            </a:extLst>
          </p:cNvPr>
          <p:cNvSpPr txBox="1"/>
          <p:nvPr/>
        </p:nvSpPr>
        <p:spPr>
          <a:xfrm>
            <a:off x="7532913" y="6338986"/>
            <a:ext cx="43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400" dirty="0" err="1"/>
              <a:t>Kityo</a:t>
            </a:r>
            <a:r>
              <a:rPr lang="es-ES_tradnl" sz="1400" dirty="0"/>
              <a:t> CM et al. CROI 2024, March 3-6, 2024. </a:t>
            </a:r>
            <a:r>
              <a:rPr lang="es-ES_tradnl" sz="1400" dirty="0" err="1"/>
              <a:t>Abst</a:t>
            </a:r>
            <a:r>
              <a:rPr lang="es-ES_tradnl" sz="1400" dirty="0"/>
              <a:t>. 122</a:t>
            </a:r>
          </a:p>
        </p:txBody>
      </p:sp>
    </p:spTree>
    <p:extLst>
      <p:ext uri="{BB962C8B-B14F-4D97-AF65-F5344CB8AC3E}">
        <p14:creationId xmlns:p14="http://schemas.microsoft.com/office/powerpoint/2010/main" val="364320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FFA8548-B849-7425-FF7C-A5063A52DD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04"/>
          <a:stretch/>
        </p:blipFill>
        <p:spPr>
          <a:xfrm>
            <a:off x="622738" y="1864688"/>
            <a:ext cx="10765550" cy="2678203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A4D6488F-A7F6-6100-DC59-7A150C89BF6B}"/>
              </a:ext>
            </a:extLst>
          </p:cNvPr>
          <p:cNvSpPr txBox="1">
            <a:spLocks/>
          </p:cNvSpPr>
          <p:nvPr/>
        </p:nvSpPr>
        <p:spPr>
          <a:xfrm>
            <a:off x="622738" y="465844"/>
            <a:ext cx="10515600" cy="72795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800" b="1" dirty="0">
                <a:solidFill>
                  <a:srgbClr val="C00000"/>
                </a:solidFill>
              </a:rPr>
              <a:t>Características basales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3DF6EC8-8714-22EB-A264-9F14C8D46E04}"/>
              </a:ext>
            </a:extLst>
          </p:cNvPr>
          <p:cNvSpPr txBox="1"/>
          <p:nvPr/>
        </p:nvSpPr>
        <p:spPr>
          <a:xfrm>
            <a:off x="7532913" y="6338986"/>
            <a:ext cx="43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400" dirty="0" err="1"/>
              <a:t>Kityo</a:t>
            </a:r>
            <a:r>
              <a:rPr lang="es-ES_tradnl" sz="1400" dirty="0"/>
              <a:t> CM et al. CROI 2024, March 3-6, 2024. </a:t>
            </a:r>
            <a:r>
              <a:rPr lang="es-ES_tradnl" sz="1400" dirty="0" err="1"/>
              <a:t>Abst</a:t>
            </a:r>
            <a:r>
              <a:rPr lang="es-ES_tradnl" sz="1400" dirty="0"/>
              <a:t>. 122</a:t>
            </a:r>
          </a:p>
        </p:txBody>
      </p:sp>
    </p:spTree>
    <p:extLst>
      <p:ext uri="{BB962C8B-B14F-4D97-AF65-F5344CB8AC3E}">
        <p14:creationId xmlns:p14="http://schemas.microsoft.com/office/powerpoint/2010/main" val="1268169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11F4254-66A5-CF70-DFBA-FEC54CC0A9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26"/>
          <a:stretch/>
        </p:blipFill>
        <p:spPr>
          <a:xfrm>
            <a:off x="1691637" y="1572768"/>
            <a:ext cx="8610603" cy="3851274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D18E0804-BB1E-0AE8-C415-813235033BF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72795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800" b="1" dirty="0">
                <a:solidFill>
                  <a:srgbClr val="C00000"/>
                </a:solidFill>
              </a:rPr>
              <a:t>Resultados semana 48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7B763F7-6A85-4E4F-BBA5-EE78F459CB4A}"/>
              </a:ext>
            </a:extLst>
          </p:cNvPr>
          <p:cNvSpPr txBox="1"/>
          <p:nvPr/>
        </p:nvSpPr>
        <p:spPr>
          <a:xfrm>
            <a:off x="7532913" y="6338986"/>
            <a:ext cx="43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400" dirty="0" err="1"/>
              <a:t>Kityo</a:t>
            </a:r>
            <a:r>
              <a:rPr lang="es-ES_tradnl" sz="1400" dirty="0"/>
              <a:t> CM et al. CROI 2024, March 3-6, 2024. </a:t>
            </a:r>
            <a:r>
              <a:rPr lang="es-ES_tradnl" sz="1400" dirty="0" err="1"/>
              <a:t>Abst</a:t>
            </a:r>
            <a:r>
              <a:rPr lang="es-ES_tradnl" sz="1400" dirty="0"/>
              <a:t>. 122</a:t>
            </a:r>
          </a:p>
        </p:txBody>
      </p:sp>
    </p:spTree>
    <p:extLst>
      <p:ext uri="{BB962C8B-B14F-4D97-AF65-F5344CB8AC3E}">
        <p14:creationId xmlns:p14="http://schemas.microsoft.com/office/powerpoint/2010/main" val="4064445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5BFC6CEB-C4C8-5DB3-A55B-C4C9E1FF4DD7}"/>
              </a:ext>
            </a:extLst>
          </p:cNvPr>
          <p:cNvGrpSpPr/>
          <p:nvPr/>
        </p:nvGrpSpPr>
        <p:grpSpPr>
          <a:xfrm>
            <a:off x="157970" y="370182"/>
            <a:ext cx="11707894" cy="5588308"/>
            <a:chOff x="157970" y="643649"/>
            <a:chExt cx="11707894" cy="5588308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B81B5795-AB74-AEB1-0141-B1020C93A003}"/>
                </a:ext>
              </a:extLst>
            </p:cNvPr>
            <p:cNvGrpSpPr/>
            <p:nvPr/>
          </p:nvGrpSpPr>
          <p:grpSpPr>
            <a:xfrm>
              <a:off x="242053" y="3445349"/>
              <a:ext cx="11623811" cy="2786608"/>
              <a:chOff x="242053" y="3445349"/>
              <a:chExt cx="11623811" cy="2786608"/>
            </a:xfrm>
          </p:grpSpPr>
          <p:pic>
            <p:nvPicPr>
              <p:cNvPr id="3" name="Imagen 2">
                <a:extLst>
                  <a:ext uri="{FF2B5EF4-FFF2-40B4-BE49-F238E27FC236}">
                    <a16:creationId xmlns:a16="http://schemas.microsoft.com/office/drawing/2014/main" id="{69507D67-B1DB-D81B-5094-83F974CCD5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3422"/>
              <a:stretch/>
            </p:blipFill>
            <p:spPr>
              <a:xfrm>
                <a:off x="242053" y="4572000"/>
                <a:ext cx="7440616" cy="714014"/>
              </a:xfrm>
              <a:prstGeom prst="rect">
                <a:avLst/>
              </a:prstGeom>
            </p:spPr>
          </p:pic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5AFEAAD1-1F0E-FFFA-666C-258C615B89F8}"/>
                  </a:ext>
                </a:extLst>
              </p:cNvPr>
              <p:cNvSpPr txBox="1"/>
              <p:nvPr/>
            </p:nvSpPr>
            <p:spPr>
              <a:xfrm>
                <a:off x="242053" y="3934427"/>
                <a:ext cx="39014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_tradnl" sz="2400" b="1" dirty="0">
                    <a:solidFill>
                      <a:srgbClr val="C00000"/>
                    </a:solidFill>
                    <a:latin typeface="+mj-lt"/>
                  </a:rPr>
                  <a:t>Fracaso virológico</a:t>
                </a:r>
              </a:p>
            </p:txBody>
          </p:sp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16D6339D-4DDE-7067-4DC8-DC877401BA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48510" y="3445349"/>
                <a:ext cx="3817354" cy="2786608"/>
              </a:xfrm>
              <a:prstGeom prst="rect">
                <a:avLst/>
              </a:prstGeom>
            </p:spPr>
          </p:pic>
        </p:grp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9B05E5C1-64E8-9EB6-8D3C-A7E0F12D6ED9}"/>
                </a:ext>
              </a:extLst>
            </p:cNvPr>
            <p:cNvGrpSpPr/>
            <p:nvPr/>
          </p:nvGrpSpPr>
          <p:grpSpPr>
            <a:xfrm>
              <a:off x="157970" y="643649"/>
              <a:ext cx="7409204" cy="2689211"/>
              <a:chOff x="157970" y="643649"/>
              <a:chExt cx="7409204" cy="2689211"/>
            </a:xfrm>
          </p:grpSpPr>
          <p:pic>
            <p:nvPicPr>
              <p:cNvPr id="2" name="Imagen 1">
                <a:extLst>
                  <a:ext uri="{FF2B5EF4-FFF2-40B4-BE49-F238E27FC236}">
                    <a16:creationId xmlns:a16="http://schemas.microsoft.com/office/drawing/2014/main" id="{EC9ED2DA-B43A-2B44-087B-514E323637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26985"/>
              <a:stretch/>
            </p:blipFill>
            <p:spPr>
              <a:xfrm>
                <a:off x="157970" y="1371600"/>
                <a:ext cx="7409204" cy="1961260"/>
              </a:xfrm>
              <a:prstGeom prst="rect">
                <a:avLst/>
              </a:prstGeom>
            </p:spPr>
          </p:pic>
          <p:sp>
            <p:nvSpPr>
              <p:cNvPr id="7" name="Título 3">
                <a:extLst>
                  <a:ext uri="{FF2B5EF4-FFF2-40B4-BE49-F238E27FC236}">
                    <a16:creationId xmlns:a16="http://schemas.microsoft.com/office/drawing/2014/main" id="{B8FC5649-19AA-6CBF-FB63-773ABE80DDB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7970" y="643649"/>
                <a:ext cx="2853583" cy="727951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s-ES_tradnl" sz="2400" b="1" dirty="0">
                    <a:solidFill>
                      <a:srgbClr val="C00000"/>
                    </a:solidFill>
                  </a:rPr>
                  <a:t>Efectos adversos</a:t>
                </a:r>
              </a:p>
            </p:txBody>
          </p:sp>
        </p:grp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F36E957-30A1-015B-BF02-752A6947B7FF}"/>
              </a:ext>
            </a:extLst>
          </p:cNvPr>
          <p:cNvSpPr txBox="1"/>
          <p:nvPr/>
        </p:nvSpPr>
        <p:spPr>
          <a:xfrm>
            <a:off x="7532913" y="6338986"/>
            <a:ext cx="43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400" dirty="0" err="1"/>
              <a:t>Kityo</a:t>
            </a:r>
            <a:r>
              <a:rPr lang="es-ES_tradnl" sz="1400" dirty="0"/>
              <a:t> CM et al. CROI 2024, March 3-6, 2024. </a:t>
            </a:r>
            <a:r>
              <a:rPr lang="es-ES_tradnl" sz="1400" dirty="0" err="1"/>
              <a:t>Abst</a:t>
            </a:r>
            <a:r>
              <a:rPr lang="es-ES_tradnl" sz="1400" dirty="0"/>
              <a:t>. 122</a:t>
            </a:r>
          </a:p>
        </p:txBody>
      </p:sp>
    </p:spTree>
    <p:extLst>
      <p:ext uri="{BB962C8B-B14F-4D97-AF65-F5344CB8AC3E}">
        <p14:creationId xmlns:p14="http://schemas.microsoft.com/office/powerpoint/2010/main" val="2424972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C545383-BE39-4782-FDDF-87D35FF09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04"/>
          <a:stretch/>
        </p:blipFill>
        <p:spPr>
          <a:xfrm>
            <a:off x="1375005" y="1260159"/>
            <a:ext cx="9024073" cy="4337681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164060C-1791-4BCB-E030-BF241E258E7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72795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800" b="1" i="1" dirty="0">
                <a:solidFill>
                  <a:srgbClr val="C00000"/>
                </a:solidFill>
              </a:rPr>
              <a:t>Características basales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C1261A3-0B88-D1E3-465C-DF29C18D60C1}"/>
              </a:ext>
            </a:extLst>
          </p:cNvPr>
          <p:cNvSpPr txBox="1"/>
          <p:nvPr/>
        </p:nvSpPr>
        <p:spPr>
          <a:xfrm>
            <a:off x="7532913" y="6338986"/>
            <a:ext cx="43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400" dirty="0" err="1"/>
              <a:t>Kityo</a:t>
            </a:r>
            <a:r>
              <a:rPr lang="es-ES_tradnl" sz="1400" dirty="0"/>
              <a:t> CM et al. CROI 2024, March 3-6, 2024. </a:t>
            </a:r>
            <a:r>
              <a:rPr lang="es-ES_tradnl" sz="1400" dirty="0" err="1"/>
              <a:t>Abst</a:t>
            </a:r>
            <a:r>
              <a:rPr lang="es-ES_tradnl" sz="1400" dirty="0"/>
              <a:t>. 122</a:t>
            </a:r>
          </a:p>
        </p:txBody>
      </p:sp>
    </p:spTree>
    <p:extLst>
      <p:ext uri="{BB962C8B-B14F-4D97-AF65-F5344CB8AC3E}">
        <p14:creationId xmlns:p14="http://schemas.microsoft.com/office/powerpoint/2010/main" val="507533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FED0CEB-162E-67AC-BFC5-3A5AAC617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898775"/>
          </a:xfrm>
        </p:spPr>
        <p:txBody>
          <a:bodyPr/>
          <a:lstStyle/>
          <a:p>
            <a:pPr>
              <a:buClr>
                <a:srgbClr val="C00000"/>
              </a:buClr>
              <a:buSzPct val="75000"/>
            </a:pPr>
            <a:r>
              <a:rPr lang="es-ES_tradnl" sz="2000" dirty="0"/>
              <a:t>CAB/RPV IM cada 4 semanas vs TAR oral</a:t>
            </a:r>
          </a:p>
          <a:p>
            <a:pPr>
              <a:buClr>
                <a:srgbClr val="C00000"/>
              </a:buClr>
              <a:buSzPct val="75000"/>
            </a:pPr>
            <a:r>
              <a:rPr lang="es-ES_tradnl" sz="2000" dirty="0"/>
              <a:t>PVVIH con dificultades de cumplimiento</a:t>
            </a:r>
          </a:p>
          <a:p>
            <a:pPr marL="457200" lvl="1" indent="0">
              <a:buClr>
                <a:srgbClr val="C00000"/>
              </a:buClr>
              <a:buSzPct val="75000"/>
              <a:buNone/>
            </a:pPr>
            <a:r>
              <a:rPr lang="es-ES_tradnl" sz="1800" dirty="0"/>
              <a:t>Mala respuesta al TAR oral durante &gt; 6 meses</a:t>
            </a:r>
          </a:p>
          <a:p>
            <a:pPr marL="457200" lvl="1" indent="0">
              <a:buClr>
                <a:srgbClr val="C00000"/>
              </a:buClr>
              <a:buSzPct val="75000"/>
              <a:buNone/>
            </a:pPr>
            <a:r>
              <a:rPr lang="es-ES_tradnl" sz="1800" dirty="0"/>
              <a:t>Perdida de seguimiento con cumplimiento inadecuado &gt; 6 meses</a:t>
            </a:r>
          </a:p>
          <a:p>
            <a:pPr>
              <a:buClr>
                <a:srgbClr val="C00000"/>
              </a:buClr>
              <a:buSzPct val="75000"/>
            </a:pPr>
            <a:r>
              <a:rPr lang="es-ES_tradnl" sz="2000" dirty="0"/>
              <a:t>No Hepatitis B</a:t>
            </a:r>
          </a:p>
          <a:p>
            <a:pPr>
              <a:buClr>
                <a:srgbClr val="C00000"/>
              </a:buClr>
              <a:buSzPct val="75000"/>
            </a:pPr>
            <a:r>
              <a:rPr lang="es-ES_tradnl" sz="2000" dirty="0"/>
              <a:t>No resistencias a RPV o INSTI históricas o en el basal</a:t>
            </a:r>
          </a:p>
          <a:p>
            <a:pPr>
              <a:buClr>
                <a:srgbClr val="C00000"/>
              </a:buClr>
              <a:buSzPct val="75000"/>
            </a:pPr>
            <a:r>
              <a:rPr lang="es-ES_tradnl" sz="2000" dirty="0"/>
              <a:t>No exclusiones por cifras de CD4, </a:t>
            </a:r>
            <a:r>
              <a:rPr lang="es-ES_tradnl" sz="2000" dirty="0" err="1"/>
              <a:t>toxicos</a:t>
            </a:r>
            <a:r>
              <a:rPr lang="es-ES_tradnl" sz="2000" dirty="0"/>
              <a:t>, OH o problemática social</a:t>
            </a:r>
            <a:endParaRPr lang="es-ES_tradnl" dirty="0"/>
          </a:p>
          <a:p>
            <a:pPr lvl="1"/>
            <a:endParaRPr lang="es-ES_tradnl" dirty="0"/>
          </a:p>
          <a:p>
            <a:endParaRPr lang="es-ES_tradn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081B779-DE7F-2BFD-B2F8-531D6A559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044" y="311705"/>
            <a:ext cx="1430322" cy="36933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B1574C8-5ABC-6733-8F00-4FB2FC2E0C7E}"/>
              </a:ext>
            </a:extLst>
          </p:cNvPr>
          <p:cNvSpPr txBox="1"/>
          <p:nvPr/>
        </p:nvSpPr>
        <p:spPr>
          <a:xfrm>
            <a:off x="7532913" y="6338986"/>
            <a:ext cx="43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400" dirty="0"/>
              <a:t>Rana AI et al. CROI 2024, March 3-6, 2024. </a:t>
            </a:r>
            <a:r>
              <a:rPr lang="es-ES_tradnl" sz="1400" dirty="0" err="1"/>
              <a:t>Abst</a:t>
            </a:r>
            <a:r>
              <a:rPr lang="es-ES_tradnl" sz="1400" dirty="0"/>
              <a:t>. 212</a:t>
            </a:r>
          </a:p>
        </p:txBody>
      </p:sp>
      <p:sp>
        <p:nvSpPr>
          <p:cNvPr id="7" name="Título 3">
            <a:extLst>
              <a:ext uri="{FF2B5EF4-FFF2-40B4-BE49-F238E27FC236}">
                <a16:creationId xmlns:a16="http://schemas.microsoft.com/office/drawing/2014/main" id="{150FE690-BD7B-B38A-61A3-023EF52CBB2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5257800" cy="81053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800" b="1" dirty="0">
                <a:solidFill>
                  <a:srgbClr val="C00000"/>
                </a:solidFill>
              </a:rPr>
              <a:t>ACTG 5359: estudio </a:t>
            </a:r>
            <a:r>
              <a:rPr lang="es-ES_tradnl" sz="2800" b="1" dirty="0" err="1">
                <a:solidFill>
                  <a:srgbClr val="C00000"/>
                </a:solidFill>
              </a:rPr>
              <a:t>Latitude</a:t>
            </a:r>
            <a:endParaRPr lang="es-ES_tradnl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285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6975A18-BD28-FE38-9B5D-A7BBC7AFE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8044" y="311705"/>
            <a:ext cx="1430322" cy="36933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AF990E2-51F4-2D41-468D-B5F4404EF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744" y="1810250"/>
            <a:ext cx="8018512" cy="2821201"/>
          </a:xfrm>
          <a:prstGeom prst="rect">
            <a:avLst/>
          </a:prstGeom>
        </p:spPr>
      </p:pic>
      <p:sp>
        <p:nvSpPr>
          <p:cNvPr id="8" name="Título 3">
            <a:extLst>
              <a:ext uri="{FF2B5EF4-FFF2-40B4-BE49-F238E27FC236}">
                <a16:creationId xmlns:a16="http://schemas.microsoft.com/office/drawing/2014/main" id="{96D457DE-4A43-79A9-81A3-EF6279FF13D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5257800" cy="81053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800" b="1" dirty="0">
                <a:solidFill>
                  <a:srgbClr val="C00000"/>
                </a:solidFill>
              </a:rPr>
              <a:t>Diseño del estudio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0B38C1A-FBA0-8782-A1B5-A43930110F50}"/>
              </a:ext>
            </a:extLst>
          </p:cNvPr>
          <p:cNvSpPr txBox="1"/>
          <p:nvPr/>
        </p:nvSpPr>
        <p:spPr>
          <a:xfrm>
            <a:off x="2982686" y="5148942"/>
            <a:ext cx="6270171" cy="95410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rgbClr val="C00000"/>
                </a:solidFill>
              </a:rPr>
              <a:t>OBJETIVO PRINCIPAL</a:t>
            </a:r>
            <a:r>
              <a:rPr lang="es-ES_tradnl" dirty="0"/>
              <a:t>: fracaso del tratamiento definido como:</a:t>
            </a:r>
          </a:p>
          <a:p>
            <a:r>
              <a:rPr lang="es-ES_tradnl" dirty="0"/>
              <a:t>   - Fracaso virológico confirmado </a:t>
            </a:r>
            <a:r>
              <a:rPr lang="es-ES_tradnl" dirty="0" err="1"/>
              <a:t>ó</a:t>
            </a:r>
            <a:endParaRPr lang="es-ES_tradnl" dirty="0"/>
          </a:p>
          <a:p>
            <a:r>
              <a:rPr lang="es-ES_tradnl" dirty="0"/>
              <a:t>   - Suspensión del tratamiento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7D00787-CA28-4257-2C92-D6664D19D713}"/>
              </a:ext>
            </a:extLst>
          </p:cNvPr>
          <p:cNvSpPr txBox="1"/>
          <p:nvPr/>
        </p:nvSpPr>
        <p:spPr>
          <a:xfrm>
            <a:off x="7532913" y="6338986"/>
            <a:ext cx="4376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400" dirty="0"/>
              <a:t>Rana AI et al. CROI 2024, March 3-6, 2024. </a:t>
            </a:r>
            <a:r>
              <a:rPr lang="es-ES_tradnl" sz="1400" dirty="0" err="1"/>
              <a:t>Abst</a:t>
            </a:r>
            <a:r>
              <a:rPr lang="es-ES_tradnl" sz="1400" dirty="0"/>
              <a:t>. 212</a:t>
            </a:r>
          </a:p>
        </p:txBody>
      </p:sp>
    </p:spTree>
    <p:extLst>
      <p:ext uri="{BB962C8B-B14F-4D97-AF65-F5344CB8AC3E}">
        <p14:creationId xmlns:p14="http://schemas.microsoft.com/office/powerpoint/2010/main" val="39165441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2091</TotalTime>
  <Words>1205</Words>
  <Application>Microsoft Macintosh PowerPoint</Application>
  <PresentationFormat>Panorámica</PresentationFormat>
  <Paragraphs>166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Tema de Office</vt:lpstr>
      <vt:lpstr>Presentación de PowerPoint</vt:lpstr>
      <vt:lpstr>Estudio CARES: diseño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Resultados (1)</vt:lpstr>
      <vt:lpstr>Resultados (2)</vt:lpstr>
      <vt:lpstr>IMPAACT 2017. Estudio MOCHA</vt:lpstr>
      <vt:lpstr>Presentación de PowerPoint</vt:lpstr>
      <vt:lpstr>Presentación de PowerPoint</vt:lpstr>
      <vt:lpstr>LA Cabotegravir + LA Lenacapavir</vt:lpstr>
      <vt:lpstr>Resultados</vt:lpstr>
      <vt:lpstr>Resistencia dolutegravir</vt:lpstr>
      <vt:lpstr>Emerging dolutegravir resistance in Lesotho</vt:lpstr>
      <vt:lpstr>Presentación de PowerPoint</vt:lpstr>
      <vt:lpstr>Otras “perlas terapéuticas” del CROI 2024</vt:lpstr>
      <vt:lpstr>Conclusiones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carlos lopez</dc:creator>
  <cp:lastModifiedBy>marga ramirez</cp:lastModifiedBy>
  <cp:revision>63</cp:revision>
  <dcterms:created xsi:type="dcterms:W3CDTF">2023-02-25T09:30:19Z</dcterms:created>
  <dcterms:modified xsi:type="dcterms:W3CDTF">2024-03-10T20:57:29Z</dcterms:modified>
</cp:coreProperties>
</file>