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385" r:id="rId2"/>
    <p:sldId id="403" r:id="rId3"/>
    <p:sldId id="258" r:id="rId4"/>
    <p:sldId id="259" r:id="rId5"/>
    <p:sldId id="260" r:id="rId6"/>
    <p:sldId id="350" r:id="rId7"/>
    <p:sldId id="261" r:id="rId8"/>
    <p:sldId id="265" r:id="rId9"/>
    <p:sldId id="267" r:id="rId10"/>
    <p:sldId id="269" r:id="rId11"/>
    <p:sldId id="270" r:id="rId12"/>
    <p:sldId id="365" r:id="rId13"/>
    <p:sldId id="273" r:id="rId14"/>
    <p:sldId id="274" r:id="rId15"/>
    <p:sldId id="369" r:id="rId16"/>
    <p:sldId id="276" r:id="rId17"/>
    <p:sldId id="277" r:id="rId18"/>
    <p:sldId id="278" r:id="rId19"/>
    <p:sldId id="279" r:id="rId20"/>
    <p:sldId id="297" r:id="rId21"/>
    <p:sldId id="281" r:id="rId22"/>
    <p:sldId id="282" r:id="rId23"/>
    <p:sldId id="283" r:id="rId24"/>
    <p:sldId id="284" r:id="rId25"/>
    <p:sldId id="387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374" r:id="rId36"/>
    <p:sldId id="329" r:id="rId37"/>
    <p:sldId id="356" r:id="rId38"/>
    <p:sldId id="357" r:id="rId39"/>
    <p:sldId id="333" r:id="rId40"/>
    <p:sldId id="334" r:id="rId41"/>
    <p:sldId id="335" r:id="rId42"/>
    <p:sldId id="395" r:id="rId43"/>
    <p:sldId id="330" r:id="rId44"/>
    <p:sldId id="377" r:id="rId45"/>
    <p:sldId id="378" r:id="rId46"/>
    <p:sldId id="339" r:id="rId47"/>
    <p:sldId id="341" r:id="rId48"/>
    <p:sldId id="382" r:id="rId49"/>
    <p:sldId id="298" r:id="rId50"/>
    <p:sldId id="299" r:id="rId51"/>
    <p:sldId id="302" r:id="rId52"/>
    <p:sldId id="362" r:id="rId53"/>
    <p:sldId id="363" r:id="rId54"/>
    <p:sldId id="304" r:id="rId55"/>
    <p:sldId id="305" r:id="rId56"/>
    <p:sldId id="307" r:id="rId57"/>
    <p:sldId id="308" r:id="rId58"/>
    <p:sldId id="310" r:id="rId59"/>
    <p:sldId id="311" r:id="rId60"/>
    <p:sldId id="312" r:id="rId61"/>
    <p:sldId id="315" r:id="rId62"/>
    <p:sldId id="316" r:id="rId63"/>
    <p:sldId id="317" r:id="rId64"/>
    <p:sldId id="400" r:id="rId65"/>
    <p:sldId id="401" r:id="rId66"/>
    <p:sldId id="402" r:id="rId6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99"/>
    <p:restoredTop sz="86918"/>
  </p:normalViewPr>
  <p:slideViewPr>
    <p:cSldViewPr snapToGrid="0">
      <p:cViewPr varScale="1">
        <p:scale>
          <a:sx n="82" d="100"/>
          <a:sy n="82" d="100"/>
        </p:scale>
        <p:origin x="22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E444D-CDD1-0949-BBEF-27AC731DCACE}" type="datetimeFigureOut">
              <a:rPr lang="es-ES" smtClean="0"/>
              <a:t>11/3/24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44804-FC90-B94A-AB37-6C6487BE7B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7768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0253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5594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3576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7307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875"/>
              </a:lnSpc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5362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875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 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8054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5174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2425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070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4959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017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0296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9317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476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06761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250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875"/>
              </a:lnSpc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96134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9049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0747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56315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38838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2819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7374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68366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3984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69915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875"/>
              </a:lnSpc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61569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1875"/>
              </a:lnSpc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88334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17487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0823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6886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51487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875"/>
              </a:lnSpc>
              <a:spcAft>
                <a:spcPts val="75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 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3566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81885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22677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9350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1502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68485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875"/>
              </a:lnSpc>
              <a:spcAft>
                <a:spcPts val="750"/>
              </a:spcAft>
            </a:pPr>
            <a:r>
              <a:rPr lang="es-ES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 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875"/>
              </a:lnSpc>
              <a:spcAft>
                <a:spcPts val="750"/>
              </a:spcAft>
            </a:pPr>
            <a:r>
              <a:rPr lang="es-ES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 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ts val="1875"/>
              </a:lnSpc>
              <a:spcAft>
                <a:spcPts val="750"/>
              </a:spcAft>
            </a:pPr>
            <a:r>
              <a:rPr lang="es-ES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 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s-ES" sz="1200" dirty="0">
                <a:effectLst/>
                <a:latin typeface="Helvetica Neue" panose="02000503000000020004" pitchFamily="2" charset="0"/>
                <a:ea typeface="Times New Roman" panose="02020603050405020304" pitchFamily="18" charset="0"/>
              </a:rPr>
              <a:t> 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9282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s-ES" sz="1200" dirty="0">
                <a:effectLst/>
                <a:latin typeface="Helvetica Neue" panose="02000503000000020004" pitchFamily="2" charset="0"/>
                <a:ea typeface="Times New Roman" panose="02020603050405020304" pitchFamily="18" charset="0"/>
              </a:rPr>
              <a:t> 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23119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s-ES" sz="1200" dirty="0">
                <a:effectLst/>
                <a:latin typeface="Helvetica Neue" panose="02000503000000020004" pitchFamily="2" charset="0"/>
                <a:ea typeface="Times New Roman" panose="02020603050405020304" pitchFamily="18" charset="0"/>
              </a:rPr>
              <a:t> 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71511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s-ES" sz="1200" dirty="0">
                <a:effectLst/>
                <a:latin typeface="Helvetica Neue" panose="02000503000000020004" pitchFamily="2" charset="0"/>
                <a:ea typeface="Times New Roman" panose="02020603050405020304" pitchFamily="18" charset="0"/>
              </a:rPr>
              <a:t> 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2826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05022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5957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77234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1074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69541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76852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37405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1875"/>
              </a:lnSpc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83300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875"/>
              </a:lnSpc>
              <a:spcAft>
                <a:spcPts val="750"/>
              </a:spcAft>
            </a:pPr>
            <a:endParaRPr lang="es-ES" dirty="0"/>
          </a:p>
          <a:p>
            <a:pPr>
              <a:lnSpc>
                <a:spcPts val="1875"/>
              </a:lnSpc>
              <a:spcAft>
                <a:spcPts val="750"/>
              </a:spcAft>
            </a:pPr>
            <a:r>
              <a:rPr lang="es-ES" dirty="0"/>
              <a:t>.</a:t>
            </a:r>
          </a:p>
          <a:p>
            <a:pPr>
              <a:lnSpc>
                <a:spcPts val="1875"/>
              </a:lnSpc>
              <a:spcAft>
                <a:spcPts val="750"/>
              </a:spcAft>
            </a:pP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30784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9876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721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3539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434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3384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4804-FC90-B94A-AB37-6C6487BE7B9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560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7863C-F861-734C-273D-C80B67150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696871-39DE-B77B-EAED-F2A14806B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72C963-24E7-212F-8642-A818C443D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D7B5-B4D7-FF4C-9C43-00DF5A57EFAC}" type="datetimeFigureOut">
              <a:rPr lang="es-ES" smtClean="0"/>
              <a:t>11/3/24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6A8C7D-2DC6-7927-45DE-1C3586829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0C1A36-A904-0322-ABD0-C7E0F98C0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7E7B6-F081-6840-BF0E-89EA94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339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DFBAEB-C979-8929-AEDF-FADE15007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A862AA0-9702-9D25-4CBE-068B003A2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ECFC82-C3B0-E86B-E704-86880824C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D7B5-B4D7-FF4C-9C43-00DF5A57EFAC}" type="datetimeFigureOut">
              <a:rPr lang="es-ES" smtClean="0"/>
              <a:t>11/3/24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7ACF0E-B8CE-C4FB-6CA5-CC6E8CCA7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E67C01-BD08-9564-3759-EEAF2E7B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7E7B6-F081-6840-BF0E-89EA94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9373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5164E7F-4C0F-6A60-640B-943BFBAEB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5C009A3-C054-7504-46C8-EAA06E849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F2666B-14DE-2743-D643-6AF23CC44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D7B5-B4D7-FF4C-9C43-00DF5A57EFAC}" type="datetimeFigureOut">
              <a:rPr lang="es-ES" smtClean="0"/>
              <a:t>11/3/24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5733F8-C0A5-FC77-C3C1-A05832952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04FF5F-2CBC-691B-6682-88E461D6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7E7B6-F081-6840-BF0E-89EA94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954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B3890C-544C-909C-1CFD-749C617A2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A06FD4-74B6-06E5-D948-23A786BEB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107D32-71D2-EE8C-0874-8135F024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D7B5-B4D7-FF4C-9C43-00DF5A57EFAC}" type="datetimeFigureOut">
              <a:rPr lang="es-ES" smtClean="0"/>
              <a:t>11/3/24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E1543B-BC95-DB77-A301-7B3E7C389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A8BECD-A7F7-F26D-589A-FF1C243F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7E7B6-F081-6840-BF0E-89EA94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0279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F091B4-3D18-A85A-AAB0-2389E67B5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3FFFAE-D993-D030-57C7-BF905C3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EC83C2-835C-2FB2-9641-94CB93A5C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D7B5-B4D7-FF4C-9C43-00DF5A57EFAC}" type="datetimeFigureOut">
              <a:rPr lang="es-ES" smtClean="0"/>
              <a:t>11/3/24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AF3E9E-D2C4-C61F-AF6C-47FD8454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20CDC7-DD1D-8923-4252-DA3E7C63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7E7B6-F081-6840-BF0E-89EA94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827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06073C-FC76-DEAD-86AD-EB7387DCE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1F034C-EBE0-52C1-3AC9-6D1E2477EF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A6E060-6E35-89D0-8672-4F4D6A18F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A79B66-30BB-5EB2-19B2-887120AE6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D7B5-B4D7-FF4C-9C43-00DF5A57EFAC}" type="datetimeFigureOut">
              <a:rPr lang="es-ES" smtClean="0"/>
              <a:t>11/3/24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3D1B42-0249-DDAC-F2EA-5AFF58C6B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31C7A7-0801-05A3-9C9D-8E5A32C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7E7B6-F081-6840-BF0E-89EA94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097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8D970-76B4-CDA4-F269-A3516591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3A3866-AB63-3EC6-5F06-760075E4F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0C882B-32AF-E652-3B83-A4B2DA55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40D56E8-6E9A-0DBA-9C89-F60A913F2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AA55447-13B8-A6DB-F3D0-A723097D31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D5E155-5F34-1E9F-1FBE-566EA1E25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D7B5-B4D7-FF4C-9C43-00DF5A57EFAC}" type="datetimeFigureOut">
              <a:rPr lang="es-ES" smtClean="0"/>
              <a:t>11/3/24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130F33C-D666-1AE5-1C62-DEBB1BE0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CC2F074-4E97-47E3-EF01-5AABB388F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7E7B6-F081-6840-BF0E-89EA94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711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DF9245-7C92-D0FC-9509-0B43982E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9240CA-CD0B-FD23-6509-FB80480B6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D7B5-B4D7-FF4C-9C43-00DF5A57EFAC}" type="datetimeFigureOut">
              <a:rPr lang="es-ES" smtClean="0"/>
              <a:t>11/3/24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719531-D32F-DDF9-A504-6CF9358C8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6A623B7-66DA-3535-28E7-50D72A3E2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7E7B6-F081-6840-BF0E-89EA94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4910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8F87538-B6C6-62D1-199E-9E761C178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D7B5-B4D7-FF4C-9C43-00DF5A57EFAC}" type="datetimeFigureOut">
              <a:rPr lang="es-ES" smtClean="0"/>
              <a:t>11/3/24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CF93260-D8E0-08D5-ADFB-979BAED20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720C57C-40E7-D66F-14CB-E3353CCDC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7E7B6-F081-6840-BF0E-89EA94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99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0A91EE-5026-FCE9-047F-FB6B7509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F72D09-6AAC-4053-03D4-F4FF00846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EEEF9E1-E03E-6514-84F9-F15335E48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F9DF06-0A80-0CD2-C396-C115920D4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D7B5-B4D7-FF4C-9C43-00DF5A57EFAC}" type="datetimeFigureOut">
              <a:rPr lang="es-ES" smtClean="0"/>
              <a:t>11/3/24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97818C-1F0F-1F3D-D12F-0956C539E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0EB2E5-ECDD-0C6A-5B87-484CE4E2C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7E7B6-F081-6840-BF0E-89EA94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113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97808-2BF9-0D84-958D-56E4EF23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ABAE2CB-B8C8-C989-40D7-6892EF1A0F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26623E-4850-EF73-1016-E12C3A12D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5F322D-F1EE-49F1-7F7A-871374B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D7B5-B4D7-FF4C-9C43-00DF5A57EFAC}" type="datetimeFigureOut">
              <a:rPr lang="es-ES" smtClean="0"/>
              <a:t>11/3/24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33EA0E-2AAD-977D-5982-4D51F6636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F05A32-084A-D07C-A54B-7B130ACF0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7E7B6-F081-6840-BF0E-89EA94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10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F3C6CF1-27A4-65D9-C272-BC1B7A25E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135FC6-A73C-84E3-2A21-690D97900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86A5B0-777A-ED42-57DF-6A33B2A25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1D7B5-B4D7-FF4C-9C43-00DF5A57EFAC}" type="datetimeFigureOut">
              <a:rPr lang="es-ES" smtClean="0"/>
              <a:t>11/3/24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E9C2DF-D3F4-7937-7ADD-77D7AD28B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843350-15A3-7182-20F2-8399D5127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7E7B6-F081-6840-BF0E-89EA94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1349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72D3B3-D7C1-017B-0876-362841334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90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39621CE-D553-3E81-FBD9-0C15467CE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s-ES" sz="6600" dirty="0">
                <a:solidFill>
                  <a:schemeClr val="bg1"/>
                </a:solidFill>
              </a:rPr>
              <a:t>Coinfecciones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7ACF63-B3E2-E72E-E66E-EB5FB032E4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Autofit/>
          </a:bodyPr>
          <a:lstStyle/>
          <a:p>
            <a:pPr algn="l"/>
            <a:r>
              <a:rPr lang="es-ES" dirty="0">
                <a:solidFill>
                  <a:schemeClr val="bg1"/>
                </a:solidFill>
              </a:rPr>
              <a:t>Rafael Rubio García.   Hospital 12 de Octubre</a:t>
            </a:r>
          </a:p>
        </p:txBody>
      </p:sp>
    </p:spTree>
    <p:extLst>
      <p:ext uri="{BB962C8B-B14F-4D97-AF65-F5344CB8AC3E}">
        <p14:creationId xmlns:p14="http://schemas.microsoft.com/office/powerpoint/2010/main" val="361733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FF6631-087D-56B6-1EB6-890CC6351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64CF6AE-A6A6-4881-49F9-45BC0E5C3010}"/>
              </a:ext>
            </a:extLst>
          </p:cNvPr>
          <p:cNvSpPr/>
          <p:nvPr/>
        </p:nvSpPr>
        <p:spPr>
          <a:xfrm>
            <a:off x="8789158" y="3111694"/>
            <a:ext cx="2524836" cy="1692318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549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5697C82-A794-9BAF-9CFB-634570F59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E9FD3D9-542F-77FA-4A04-EB0DFD430413}"/>
              </a:ext>
            </a:extLst>
          </p:cNvPr>
          <p:cNvSpPr txBox="1"/>
          <p:nvPr/>
        </p:nvSpPr>
        <p:spPr>
          <a:xfrm>
            <a:off x="4319517" y="6441328"/>
            <a:ext cx="425127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SCC (</a:t>
            </a:r>
            <a:r>
              <a:rPr lang="es-ES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sputum</a:t>
            </a:r>
            <a:r>
              <a:rPr lang="es-ES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culture conversión) 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95F4F6-95EC-27AB-40D9-1918E82AF968}"/>
              </a:ext>
            </a:extLst>
          </p:cNvPr>
          <p:cNvSpPr txBox="1"/>
          <p:nvPr/>
        </p:nvSpPr>
        <p:spPr>
          <a:xfrm>
            <a:off x="1187116" y="3128213"/>
            <a:ext cx="9914021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La </a:t>
            </a:r>
            <a:r>
              <a:rPr lang="es-ES" sz="2800" dirty="0">
                <a:solidFill>
                  <a:srgbClr val="FF0000"/>
                </a:solidFill>
              </a:rPr>
              <a:t>conversión del cultivo de esputo </a:t>
            </a:r>
            <a:r>
              <a:rPr lang="es-ES" sz="2800" dirty="0"/>
              <a:t>en los brazos de QBS fue comparable al grupo control de tratamiento estándar con RHEZ</a:t>
            </a:r>
          </a:p>
        </p:txBody>
      </p:sp>
    </p:spTree>
    <p:extLst>
      <p:ext uri="{BB962C8B-B14F-4D97-AF65-F5344CB8AC3E}">
        <p14:creationId xmlns:p14="http://schemas.microsoft.com/office/powerpoint/2010/main" val="1063796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5E5983B-BF04-5CA6-470C-1AFB26E5A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36A6BE-B4EB-0A5B-4E88-EA5845F29F5E}"/>
              </a:ext>
            </a:extLst>
          </p:cNvPr>
          <p:cNvSpPr txBox="1"/>
          <p:nvPr/>
        </p:nvSpPr>
        <p:spPr>
          <a:xfrm>
            <a:off x="3937384" y="6421046"/>
            <a:ext cx="387311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SCC (</a:t>
            </a:r>
            <a:r>
              <a:rPr lang="es-ES" sz="1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sputum</a:t>
            </a:r>
            <a:r>
              <a:rPr lang="es-ES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culture conversión) </a:t>
            </a:r>
            <a:endParaRPr lang="es-ES" sz="1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6BFC8F-F6DC-0D44-8062-2FC20FD800DF}"/>
              </a:ext>
            </a:extLst>
          </p:cNvPr>
          <p:cNvSpPr txBox="1"/>
          <p:nvPr/>
        </p:nvSpPr>
        <p:spPr>
          <a:xfrm>
            <a:off x="814388" y="5486317"/>
            <a:ext cx="10229849" cy="920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hay una clara diferencia en el </a:t>
            </a:r>
            <a:r>
              <a:rPr lang="es-ES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tiempo hasta la conversión del cultivo de esputo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los brazos experimentales de QBS y el brazo control.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hay una clara relación dosis-respuesta para QBS</a:t>
            </a:r>
          </a:p>
        </p:txBody>
      </p:sp>
    </p:spTree>
    <p:extLst>
      <p:ext uri="{BB962C8B-B14F-4D97-AF65-F5344CB8AC3E}">
        <p14:creationId xmlns:p14="http://schemas.microsoft.com/office/powerpoint/2010/main" val="2213066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DEDC28D-D219-43BC-2438-64BFC6842B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EF139F0-CAAC-917E-7044-E06CE46C35AC}"/>
              </a:ext>
            </a:extLst>
          </p:cNvPr>
          <p:cNvSpPr txBox="1"/>
          <p:nvPr/>
        </p:nvSpPr>
        <p:spPr>
          <a:xfrm>
            <a:off x="814388" y="5414879"/>
            <a:ext cx="1022984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 régimen fue generalmente bien tolerado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No se atribuyeron EA graves a los fármacos del ensayo.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034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D3192E0-519F-CF71-7681-555E7FFEB3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AF8ED74-B16D-5FFF-975D-B4633A060756}"/>
              </a:ext>
            </a:extLst>
          </p:cNvPr>
          <p:cNvSpPr txBox="1"/>
          <p:nvPr/>
        </p:nvSpPr>
        <p:spPr>
          <a:xfrm>
            <a:off x="0" y="5843589"/>
            <a:ext cx="1218895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 eventos relacionados con la prolongación del QTc clínicamente significativos o prolongación del QTc ≥500 ms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En los brazos QBS no se observó un incremento en la media </a:t>
            </a:r>
            <a:r>
              <a:rPr lang="es-E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 las enzimas hepáticas (ALT/AST)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efectos dosis-dependientes entre los brazos de QBS sobre el intervalo QTc o elevación de enzimas hepáticas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248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82B939-1894-9EC0-240D-43EAC507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B13DDF-3E28-9FCF-19BF-7D936A138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384"/>
            <a:ext cx="10751288" cy="5032375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>
            <a:normAutofit fontScale="92500"/>
          </a:bodyPr>
          <a:lstStyle/>
          <a:p>
            <a:pPr marL="342900" lvl="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b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S" b="1" u="sng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ficacia comparable </a:t>
            </a:r>
            <a:r>
              <a:rPr lang="es-ES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final del tratamiento 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régimen experimental de   3 fármacos con </a:t>
            </a:r>
            <a:r>
              <a:rPr lang="es-ES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QBS + </a:t>
            </a:r>
            <a:r>
              <a:rPr lang="es-ES" sz="28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delamanid</a:t>
            </a:r>
            <a:r>
              <a:rPr lang="es-ES" sz="2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(DLM) 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s-ES" sz="28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bedaquilina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 meses) 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frente al régimen estándar de 4 fármacos con RHEZ (6 meses).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tabLst>
                <a:tab pos="457200" algn="l"/>
              </a:tabLst>
            </a:pPr>
            <a:r>
              <a:rPr lang="es-ES" b="1" u="sng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conversión del cultivo de esputo </a:t>
            </a:r>
            <a:r>
              <a:rPr lang="es-E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final del tratamiento 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observó  en ≥ 96% de los pacientes tratados con pautas de 3 fármacos basados en QBS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régimen generalmente fue </a:t>
            </a:r>
            <a:r>
              <a:rPr lang="es-ES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seguro y bien tolerado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tabLst>
                <a:tab pos="457200" algn="l"/>
              </a:tabLs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imitaciones del estudio: no inclusión de pacientes con infección VIH y una falta de seguimiento a largo plazo para evaluar la recidiva de la tuberculosis</a:t>
            </a:r>
          </a:p>
          <a:p>
            <a:pPr marL="0" lvl="0" indent="0">
              <a:spcBef>
                <a:spcPts val="0"/>
              </a:spcBef>
              <a:spcAft>
                <a:spcPts val="1800"/>
              </a:spcAft>
              <a:buNone/>
              <a:tabLst>
                <a:tab pos="457200" algn="l"/>
              </a:tabLst>
            </a:pP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127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86D3BF5-CB50-A756-AC6B-71DA847963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EEFD5A-5F2A-B5E4-CFE9-5ED6B826EC5E}"/>
              </a:ext>
            </a:extLst>
          </p:cNvPr>
          <p:cNvSpPr txBox="1"/>
          <p:nvPr/>
        </p:nvSpPr>
        <p:spPr>
          <a:xfrm>
            <a:off x="190500" y="7062752"/>
            <a:ext cx="119253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dirty="0"/>
              <a:t>E</a:t>
            </a:r>
            <a:r>
              <a:rPr lang="es-ES" sz="1800" dirty="0"/>
              <a:t>n pacientes VIH+ </a:t>
            </a:r>
            <a:r>
              <a:rPr lang="es-ES" sz="1800" dirty="0" err="1"/>
              <a:t>naives</a:t>
            </a:r>
            <a:r>
              <a:rPr lang="es-ES" sz="1800" dirty="0"/>
              <a:t> al TAR el inicio simultáneo de pautas de TAR basadas en DTG con Isoniacida + </a:t>
            </a:r>
            <a:r>
              <a:rPr lang="es-ES" sz="1800" dirty="0" err="1"/>
              <a:t>Rifapentina</a:t>
            </a:r>
            <a:r>
              <a:rPr lang="es-ES" sz="1800" dirty="0"/>
              <a:t> (3 meses) (3HP) mantiene niveles eficaces de DTG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8EABE1-0334-6A65-8B5B-A78402048880}"/>
              </a:ext>
            </a:extLst>
          </p:cNvPr>
          <p:cNvSpPr txBox="1"/>
          <p:nvPr/>
        </p:nvSpPr>
        <p:spPr>
          <a:xfrm>
            <a:off x="3050088" y="6084606"/>
            <a:ext cx="36889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</a:rPr>
              <a:t>Quimioprofilaxis de la TBC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012338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C80BE56-DA0A-2F2F-FB7D-51B35A5B9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18B4F16-9C42-5D84-FAFC-A165DD39B589}"/>
              </a:ext>
            </a:extLst>
          </p:cNvPr>
          <p:cNvCxnSpPr/>
          <p:nvPr/>
        </p:nvCxnSpPr>
        <p:spPr>
          <a:xfrm>
            <a:off x="728663" y="4129088"/>
            <a:ext cx="111442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B748C4A-1ED4-15FB-C454-8D93A08DF5ED}"/>
              </a:ext>
            </a:extLst>
          </p:cNvPr>
          <p:cNvCxnSpPr>
            <a:cxnSpLocks/>
          </p:cNvCxnSpPr>
          <p:nvPr/>
        </p:nvCxnSpPr>
        <p:spPr>
          <a:xfrm>
            <a:off x="4581541" y="4152898"/>
            <a:ext cx="209072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8417EA5-EE57-B3FD-F62C-F7A6ACB6B2C6}"/>
              </a:ext>
            </a:extLst>
          </p:cNvPr>
          <p:cNvCxnSpPr>
            <a:cxnSpLocks/>
          </p:cNvCxnSpPr>
          <p:nvPr/>
        </p:nvCxnSpPr>
        <p:spPr>
          <a:xfrm>
            <a:off x="1181102" y="5281616"/>
            <a:ext cx="153352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05FBF51-764D-16C5-3FE4-7A3560AC4CA7}"/>
              </a:ext>
            </a:extLst>
          </p:cNvPr>
          <p:cNvCxnSpPr>
            <a:cxnSpLocks/>
          </p:cNvCxnSpPr>
          <p:nvPr/>
        </p:nvCxnSpPr>
        <p:spPr>
          <a:xfrm>
            <a:off x="1219203" y="4891092"/>
            <a:ext cx="1681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79533AB-4281-F6AF-252C-D0DC968812A9}"/>
              </a:ext>
            </a:extLst>
          </p:cNvPr>
          <p:cNvCxnSpPr>
            <a:cxnSpLocks/>
          </p:cNvCxnSpPr>
          <p:nvPr/>
        </p:nvCxnSpPr>
        <p:spPr>
          <a:xfrm>
            <a:off x="728663" y="1671630"/>
            <a:ext cx="62865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D77F63A-DD74-74FB-D8EB-3F3BDB01382E}"/>
              </a:ext>
            </a:extLst>
          </p:cNvPr>
          <p:cNvCxnSpPr>
            <a:cxnSpLocks/>
          </p:cNvCxnSpPr>
          <p:nvPr/>
        </p:nvCxnSpPr>
        <p:spPr>
          <a:xfrm>
            <a:off x="7715000" y="1695694"/>
            <a:ext cx="426845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753A9325-B6BA-925D-A00B-5297213D75C4}"/>
              </a:ext>
            </a:extLst>
          </p:cNvPr>
          <p:cNvCxnSpPr>
            <a:cxnSpLocks/>
          </p:cNvCxnSpPr>
          <p:nvPr/>
        </p:nvCxnSpPr>
        <p:spPr>
          <a:xfrm>
            <a:off x="704601" y="2048618"/>
            <a:ext cx="166963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4D66E751-764C-DDF3-36C1-6964A8D01F91}"/>
              </a:ext>
            </a:extLst>
          </p:cNvPr>
          <p:cNvCxnSpPr>
            <a:cxnSpLocks/>
          </p:cNvCxnSpPr>
          <p:nvPr/>
        </p:nvCxnSpPr>
        <p:spPr>
          <a:xfrm>
            <a:off x="672517" y="6167485"/>
            <a:ext cx="715603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B4788F65-8A65-F2EF-C1C1-9E365EA72CEB}"/>
              </a:ext>
            </a:extLst>
          </p:cNvPr>
          <p:cNvCxnSpPr>
            <a:cxnSpLocks/>
          </p:cNvCxnSpPr>
          <p:nvPr/>
        </p:nvCxnSpPr>
        <p:spPr>
          <a:xfrm flipV="1">
            <a:off x="4429512" y="4891092"/>
            <a:ext cx="7282324" cy="4397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012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0C3EE40-1893-EE32-2F48-D3675D86D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FBA9A68-C37F-468B-890B-4F7E14E6A0E6}"/>
              </a:ext>
            </a:extLst>
          </p:cNvPr>
          <p:cNvSpPr txBox="1"/>
          <p:nvPr/>
        </p:nvSpPr>
        <p:spPr>
          <a:xfrm>
            <a:off x="2043115" y="6244720"/>
            <a:ext cx="7293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S</a:t>
            </a:r>
            <a:r>
              <a:rPr lang="en-US" sz="1800" b="1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hort-course tuberculosis (TB) preventive therapy (TPT) </a:t>
            </a:r>
            <a:endParaRPr lang="es-ES" b="1" dirty="0">
              <a:solidFill>
                <a:srgbClr val="FF0000"/>
              </a:solidFill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17F1BCD4-53CD-AC83-4EB6-BC4643C2CA05}"/>
              </a:ext>
            </a:extLst>
          </p:cNvPr>
          <p:cNvCxnSpPr>
            <a:cxnSpLocks/>
          </p:cNvCxnSpPr>
          <p:nvPr/>
        </p:nvCxnSpPr>
        <p:spPr>
          <a:xfrm>
            <a:off x="3128967" y="2743190"/>
            <a:ext cx="13430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B6CB1FD-4C12-8368-7CC5-BAAC505BFE45}"/>
              </a:ext>
            </a:extLst>
          </p:cNvPr>
          <p:cNvCxnSpPr>
            <a:cxnSpLocks/>
          </p:cNvCxnSpPr>
          <p:nvPr/>
        </p:nvCxnSpPr>
        <p:spPr>
          <a:xfrm>
            <a:off x="1590677" y="4548188"/>
            <a:ext cx="50530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C2E46AB-3121-E27F-3859-6B2405B92182}"/>
              </a:ext>
            </a:extLst>
          </p:cNvPr>
          <p:cNvCxnSpPr>
            <a:cxnSpLocks/>
          </p:cNvCxnSpPr>
          <p:nvPr/>
        </p:nvCxnSpPr>
        <p:spPr>
          <a:xfrm>
            <a:off x="1514474" y="4943480"/>
            <a:ext cx="60864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7E5B6841-1EA8-5DF6-B4E3-D128D7D9C2DC}"/>
              </a:ext>
            </a:extLst>
          </p:cNvPr>
          <p:cNvCxnSpPr>
            <a:cxnSpLocks/>
          </p:cNvCxnSpPr>
          <p:nvPr/>
        </p:nvCxnSpPr>
        <p:spPr>
          <a:xfrm>
            <a:off x="4961310" y="2406495"/>
            <a:ext cx="42252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B94EEF2B-B975-275C-E0B8-1ED63E121A7B}"/>
              </a:ext>
            </a:extLst>
          </p:cNvPr>
          <p:cNvCxnSpPr>
            <a:cxnSpLocks/>
          </p:cNvCxnSpPr>
          <p:nvPr/>
        </p:nvCxnSpPr>
        <p:spPr>
          <a:xfrm>
            <a:off x="9657347" y="4548188"/>
            <a:ext cx="17967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BE504BB9-19F3-D534-5F0A-CB994A6AAB05}"/>
              </a:ext>
            </a:extLst>
          </p:cNvPr>
          <p:cNvCxnSpPr>
            <a:cxnSpLocks/>
          </p:cNvCxnSpPr>
          <p:nvPr/>
        </p:nvCxnSpPr>
        <p:spPr>
          <a:xfrm>
            <a:off x="2415092" y="3088094"/>
            <a:ext cx="134302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452DCA91-EBC7-1A65-7091-F089F24669AE}"/>
              </a:ext>
            </a:extLst>
          </p:cNvPr>
          <p:cNvCxnSpPr>
            <a:cxnSpLocks/>
          </p:cNvCxnSpPr>
          <p:nvPr/>
        </p:nvCxnSpPr>
        <p:spPr>
          <a:xfrm>
            <a:off x="2053926" y="3641326"/>
            <a:ext cx="387088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316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5D171EA-DA18-E2F5-EA74-4304CAD08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90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7474DF7-2CA5-0AA2-8043-B9D6C4F26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ES" sz="5400" dirty="0">
                <a:effectLst/>
                <a:latin typeface="Arial" panose="020B0604020202020204" pitchFamily="34" charset="0"/>
              </a:rPr>
              <a:t>Coinfecciones: desafíos 2024</a:t>
            </a:r>
            <a:endParaRPr lang="es-ES" sz="54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B1EB74-3814-F0D1-F0C6-CC1B712C7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7395850" cy="4382448"/>
          </a:xfrm>
        </p:spPr>
        <p:txBody>
          <a:bodyPr anchor="t">
            <a:normAutofit lnSpcReduction="10000"/>
          </a:bodyPr>
          <a:lstStyle/>
          <a:p>
            <a:pPr marL="36000" indent="169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tabLst>
                <a:tab pos="457200" algn="l"/>
              </a:tabLst>
            </a:pPr>
            <a:r>
              <a:rPr lang="es-ES" sz="18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Tuberculosis:</a:t>
            </a:r>
            <a:r>
              <a:rPr lang="es-ES" sz="1800" b="1" dirty="0">
                <a:ea typeface="Calibri" panose="020F0502020204030204" pitchFamily="34" charset="0"/>
                <a:cs typeface="Calibri" panose="020F0502020204030204" pitchFamily="34" charset="0"/>
              </a:rPr>
              <a:t>  tratamiento y profilaxis con nuevos fármacos</a:t>
            </a:r>
          </a:p>
          <a:p>
            <a:pPr marL="493200" lvl="2" indent="169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es-ES" sz="1800" dirty="0">
                <a:ea typeface="Calibri" panose="020F0502020204030204" pitchFamily="34" charset="0"/>
                <a:cs typeface="Calibri" panose="020F0502020204030204" pitchFamily="34" charset="0"/>
              </a:rPr>
              <a:t>   Eficacia y  tolerancia</a:t>
            </a:r>
          </a:p>
          <a:p>
            <a:pPr marL="493200" lvl="2" indent="169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es-ES" sz="1800" dirty="0">
                <a:ea typeface="Calibri" panose="020F0502020204030204" pitchFamily="34" charset="0"/>
                <a:cs typeface="Calibri" panose="020F0502020204030204" pitchFamily="34" charset="0"/>
              </a:rPr>
              <a:t>   Pautas más cortas y  más cómodas de tomar (una vez a la semana)</a:t>
            </a:r>
          </a:p>
          <a:p>
            <a:pPr marL="493200" lvl="2" indent="169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es-ES" sz="1800" dirty="0">
                <a:ea typeface="Calibri" panose="020F0502020204030204" pitchFamily="34" charset="0"/>
                <a:cs typeface="Calibri" panose="020F0502020204030204" pitchFamily="34" charset="0"/>
              </a:rPr>
              <a:t>   Interacciones de rifampicina o </a:t>
            </a:r>
            <a:r>
              <a:rPr lang="es-ES" sz="1800" dirty="0" err="1">
                <a:ea typeface="Calibri" panose="020F0502020204030204" pitchFamily="34" charset="0"/>
                <a:cs typeface="Calibri" panose="020F0502020204030204" pitchFamily="34" charset="0"/>
              </a:rPr>
              <a:t>rifapentina</a:t>
            </a:r>
            <a:r>
              <a:rPr lang="es-ES" sz="1800" dirty="0"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s-ES" sz="1800" dirty="0" err="1">
                <a:ea typeface="Calibri" panose="020F0502020204030204" pitchFamily="34" charset="0"/>
                <a:cs typeface="Calibri" panose="020F0502020204030204" pitchFamily="34" charset="0"/>
              </a:rPr>
              <a:t>inh</a:t>
            </a:r>
            <a:r>
              <a:rPr lang="es-ES" sz="1800" dirty="0">
                <a:ea typeface="Calibri" panose="020F0502020204030204" pitchFamily="34" charset="0"/>
                <a:cs typeface="Calibri" panose="020F0502020204030204" pitchFamily="34" charset="0"/>
              </a:rPr>
              <a:t>. de la integrasa (DTG y BIC): seguridad y respuesta antiviral</a:t>
            </a:r>
          </a:p>
          <a:p>
            <a:pPr marL="36000" indent="169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tabLst>
                <a:tab pos="457200" algn="l"/>
              </a:tabLst>
            </a:pPr>
            <a:r>
              <a:rPr lang="es-ES" sz="1800" b="1" dirty="0">
                <a:solidFill>
                  <a:srgbClr val="C00000"/>
                </a:solidFill>
                <a:cs typeface="Calibri" panose="020F0502020204030204" pitchFamily="34" charset="0"/>
              </a:rPr>
              <a:t>Meningitis </a:t>
            </a:r>
            <a:r>
              <a:rPr lang="es-ES" sz="1800" b="1" dirty="0" err="1">
                <a:solidFill>
                  <a:srgbClr val="C00000"/>
                </a:solidFill>
                <a:cs typeface="Calibri" panose="020F0502020204030204" pitchFamily="34" charset="0"/>
              </a:rPr>
              <a:t>criptocócica</a:t>
            </a:r>
            <a:r>
              <a:rPr lang="es-ES" sz="1800" b="1" dirty="0">
                <a:cs typeface="Calibri" panose="020F0502020204030204" pitchFamily="34" charset="0"/>
              </a:rPr>
              <a:t>: </a:t>
            </a:r>
            <a:r>
              <a:rPr lang="es-ES" sz="1800" dirty="0">
                <a:cs typeface="Calibri" panose="020F0502020204030204" pitchFamily="34" charset="0"/>
              </a:rPr>
              <a:t>¿Cuándo iniciar el TAR? ¿Interrupción del TAR?</a:t>
            </a:r>
          </a:p>
          <a:p>
            <a:pPr marL="36000" indent="169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tabLst>
                <a:tab pos="457200" algn="l"/>
              </a:tabLst>
            </a:pPr>
            <a:r>
              <a:rPr lang="es-ES" sz="1800" b="1" dirty="0">
                <a:solidFill>
                  <a:srgbClr val="C00000"/>
                </a:solidFill>
                <a:effectLst/>
                <a:cs typeface="Calibri" panose="020F0502020204030204" pitchFamily="34" charset="0"/>
              </a:rPr>
              <a:t>MPOX </a:t>
            </a:r>
            <a:r>
              <a:rPr lang="es-ES" sz="1800" b="1" dirty="0">
                <a:effectLst/>
                <a:cs typeface="Calibri" panose="020F0502020204030204" pitchFamily="34" charset="0"/>
              </a:rPr>
              <a:t>: </a:t>
            </a:r>
            <a:r>
              <a:rPr lang="es-ES" sz="1800" dirty="0">
                <a:effectLst/>
                <a:cs typeface="Calibri" panose="020F0502020204030204" pitchFamily="34" charset="0"/>
              </a:rPr>
              <a:t>¿El inicio temprano con </a:t>
            </a:r>
            <a:r>
              <a:rPr lang="es-ES" sz="1800" dirty="0" err="1">
                <a:effectLst/>
                <a:cs typeface="Calibri" panose="020F0502020204030204" pitchFamily="34" charset="0"/>
              </a:rPr>
              <a:t>Tecovirimat</a:t>
            </a:r>
            <a:r>
              <a:rPr lang="es-ES" sz="1800" dirty="0">
                <a:effectLst/>
                <a:cs typeface="Calibri" panose="020F0502020204030204" pitchFamily="34" charset="0"/>
              </a:rPr>
              <a:t> tiene un impacto positivo sobre la evolución clínica?</a:t>
            </a:r>
          </a:p>
          <a:p>
            <a:pPr marL="36000" indent="169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tabLst>
                <a:tab pos="457200" algn="l"/>
              </a:tabLst>
            </a:pPr>
            <a:r>
              <a:rPr lang="es-ES" sz="1800" b="1" dirty="0">
                <a:solidFill>
                  <a:srgbClr val="C00000"/>
                </a:solidFill>
                <a:cs typeface="Calibri" panose="020F0502020204030204" pitchFamily="34" charset="0"/>
              </a:rPr>
              <a:t>Vacuna frente a VHB: </a:t>
            </a:r>
            <a:r>
              <a:rPr lang="es-ES" sz="1800" dirty="0">
                <a:cs typeface="Calibri" panose="020F0502020204030204" pitchFamily="34" charset="0"/>
              </a:rPr>
              <a:t>¿Qué hacer en pacientes qué no responden a la vacuna previa frente al VHB?</a:t>
            </a:r>
          </a:p>
          <a:p>
            <a:endParaRPr lang="es-ES" sz="15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FD51207-8765-9F06-AD36-2D3D58E4B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83" b="-3"/>
          <a:stretch/>
        </p:blipFill>
        <p:spPr>
          <a:xfrm>
            <a:off x="8249648" y="2178194"/>
            <a:ext cx="3557080" cy="369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11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02E8100-FEFB-551A-F20D-665D5B0B4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E5B32386-6C02-E3FB-8C0B-8A8D66D47B8E}"/>
              </a:ext>
            </a:extLst>
          </p:cNvPr>
          <p:cNvCxnSpPr>
            <a:cxnSpLocks/>
          </p:cNvCxnSpPr>
          <p:nvPr/>
        </p:nvCxnSpPr>
        <p:spPr>
          <a:xfrm>
            <a:off x="5981700" y="2247890"/>
            <a:ext cx="9794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D4EB8848-CC2C-FCD8-FE01-C66D9ADC4737}"/>
              </a:ext>
            </a:extLst>
          </p:cNvPr>
          <p:cNvCxnSpPr>
            <a:cxnSpLocks/>
          </p:cNvCxnSpPr>
          <p:nvPr/>
        </p:nvCxnSpPr>
        <p:spPr>
          <a:xfrm>
            <a:off x="5981700" y="2527290"/>
            <a:ext cx="9794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31798D6-1432-0B5C-80B5-7040D93C27B7}"/>
              </a:ext>
            </a:extLst>
          </p:cNvPr>
          <p:cNvCxnSpPr>
            <a:cxnSpLocks/>
          </p:cNvCxnSpPr>
          <p:nvPr/>
        </p:nvCxnSpPr>
        <p:spPr>
          <a:xfrm>
            <a:off x="6096000" y="403859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CA7F967-A979-B2FA-AA6E-5AA8EA3EE752}"/>
              </a:ext>
            </a:extLst>
          </p:cNvPr>
          <p:cNvCxnSpPr>
            <a:cxnSpLocks/>
          </p:cNvCxnSpPr>
          <p:nvPr/>
        </p:nvCxnSpPr>
        <p:spPr>
          <a:xfrm>
            <a:off x="5854700" y="5562590"/>
            <a:ext cx="40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897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DAC0D4E-EBDA-C403-5387-9775A751F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1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D9F8EE8-B1D1-383F-276E-C196405CDDE6}"/>
              </a:ext>
            </a:extLst>
          </p:cNvPr>
          <p:cNvSpPr txBox="1"/>
          <p:nvPr/>
        </p:nvSpPr>
        <p:spPr>
          <a:xfrm>
            <a:off x="114300" y="5738803"/>
            <a:ext cx="6143633" cy="10139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  <a:spcAft>
                <a:spcPts val="750"/>
              </a:spcAft>
            </a:pPr>
            <a:r>
              <a:rPr lang="en-US" sz="1400" b="1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At week 12, viral suppression (VL &lt; 50 copies/mL) </a:t>
            </a:r>
          </a:p>
          <a:p>
            <a:pPr marL="285750" indent="-285750">
              <a:lnSpc>
                <a:spcPts val="187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88% </a:t>
            </a:r>
            <a:r>
              <a:rPr lang="en-US" sz="1400" dirty="0">
                <a:solidFill>
                  <a:srgbClr val="FF0000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(</a:t>
            </a:r>
            <a:r>
              <a:rPr lang="en-US" sz="14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44/50) </a:t>
            </a:r>
            <a:r>
              <a:rPr lang="en-US" sz="1400" b="1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3HP groups</a:t>
            </a:r>
          </a:p>
          <a:p>
            <a:pPr marL="285750" indent="-285750">
              <a:lnSpc>
                <a:spcPts val="187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 92% </a:t>
            </a:r>
            <a:r>
              <a:rPr lang="en-US" sz="1400" dirty="0">
                <a:solidFill>
                  <a:srgbClr val="FF0000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(</a:t>
            </a:r>
            <a:r>
              <a:rPr lang="en-US" sz="14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23/25) </a:t>
            </a:r>
            <a:r>
              <a:rPr lang="en-US" sz="1400" b="1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6H groups 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9AC29A4F-7F7D-A483-AF0F-D02ED97AC507}"/>
              </a:ext>
            </a:extLst>
          </p:cNvPr>
          <p:cNvCxnSpPr>
            <a:cxnSpLocks/>
          </p:cNvCxnSpPr>
          <p:nvPr/>
        </p:nvCxnSpPr>
        <p:spPr>
          <a:xfrm>
            <a:off x="6257933" y="3419466"/>
            <a:ext cx="5143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081A1CC-F3A1-5289-0A94-F6522CB03715}"/>
              </a:ext>
            </a:extLst>
          </p:cNvPr>
          <p:cNvCxnSpPr>
            <a:cxnSpLocks/>
          </p:cNvCxnSpPr>
          <p:nvPr/>
        </p:nvCxnSpPr>
        <p:spPr>
          <a:xfrm>
            <a:off x="9110672" y="3500426"/>
            <a:ext cx="51434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D9741A2A-AE2C-7D8E-6411-019055F9B0CF}"/>
              </a:ext>
            </a:extLst>
          </p:cNvPr>
          <p:cNvSpPr txBox="1"/>
          <p:nvPr/>
        </p:nvSpPr>
        <p:spPr>
          <a:xfrm>
            <a:off x="6257934" y="5738803"/>
            <a:ext cx="5810258" cy="10284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  <a:spcAft>
                <a:spcPts val="750"/>
              </a:spcAft>
            </a:pPr>
            <a:r>
              <a:rPr lang="en-US" sz="1600" b="1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At week 24, viral suppression (VL &lt; 50 copies/mL) </a:t>
            </a:r>
          </a:p>
          <a:p>
            <a:pPr marL="285750" indent="-285750">
              <a:lnSpc>
                <a:spcPts val="187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78%</a:t>
            </a:r>
            <a:r>
              <a:rPr lang="en-US" sz="1600" dirty="0">
                <a:solidFill>
                  <a:srgbClr val="FF0000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 (39</a:t>
            </a:r>
            <a:r>
              <a:rPr lang="en-US" sz="16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/50) </a:t>
            </a:r>
            <a:r>
              <a:rPr lang="en-US" sz="1600" b="1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3HP groups</a:t>
            </a:r>
          </a:p>
          <a:p>
            <a:pPr marL="285750" indent="-285750">
              <a:lnSpc>
                <a:spcPts val="187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 88% </a:t>
            </a:r>
            <a:r>
              <a:rPr lang="en-US" sz="1600" dirty="0">
                <a:solidFill>
                  <a:srgbClr val="FF0000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20/25) </a:t>
            </a:r>
            <a:r>
              <a:rPr lang="en-US" sz="1600" b="1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6H groups 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B87961D-DA6F-0CA1-4E1F-0465673F8243}"/>
              </a:ext>
            </a:extLst>
          </p:cNvPr>
          <p:cNvCxnSpPr>
            <a:cxnSpLocks/>
          </p:cNvCxnSpPr>
          <p:nvPr/>
        </p:nvCxnSpPr>
        <p:spPr>
          <a:xfrm>
            <a:off x="6296032" y="5529263"/>
            <a:ext cx="5143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56064C3-0AA2-96CC-22A8-096EBB22830F}"/>
              </a:ext>
            </a:extLst>
          </p:cNvPr>
          <p:cNvCxnSpPr>
            <a:cxnSpLocks/>
          </p:cNvCxnSpPr>
          <p:nvPr/>
        </p:nvCxnSpPr>
        <p:spPr>
          <a:xfrm>
            <a:off x="9082099" y="5614986"/>
            <a:ext cx="51434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869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4DAA9E6-88F4-2FB5-C086-BC98FFBB0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64DC05CB-E289-BA29-8D4C-116DFD2DCD33}"/>
              </a:ext>
            </a:extLst>
          </p:cNvPr>
          <p:cNvCxnSpPr>
            <a:cxnSpLocks/>
          </p:cNvCxnSpPr>
          <p:nvPr/>
        </p:nvCxnSpPr>
        <p:spPr>
          <a:xfrm>
            <a:off x="389310" y="1155211"/>
            <a:ext cx="79205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id="{F937B06B-C9A2-E2A4-8006-78F42E7CD237}"/>
              </a:ext>
            </a:extLst>
          </p:cNvPr>
          <p:cNvSpPr/>
          <p:nvPr/>
        </p:nvSpPr>
        <p:spPr>
          <a:xfrm>
            <a:off x="914400" y="5060515"/>
            <a:ext cx="5010411" cy="10772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7562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24F9747-A6E8-132B-7F95-8B5C4FFC3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570886" y="0"/>
            <a:ext cx="11050227" cy="62146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6C8603C-39DD-42EC-8061-4C5950FBB55D}"/>
              </a:ext>
            </a:extLst>
          </p:cNvPr>
          <p:cNvSpPr txBox="1"/>
          <p:nvPr/>
        </p:nvSpPr>
        <p:spPr>
          <a:xfrm>
            <a:off x="0" y="6068522"/>
            <a:ext cx="12188952" cy="1154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ts val="187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L</a:t>
            </a:r>
            <a:r>
              <a:rPr lang="es-ES_tradnl" sz="1200" b="1" dirty="0">
                <a:solidFill>
                  <a:srgbClr val="C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a concentración valle de DTG estaba por encima del PA-IC90 (64 ng/ml) en todos los participantes en todos los puntos de tiempo</a:t>
            </a:r>
            <a:r>
              <a:rPr lang="es-ES_tradnl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, y </a:t>
            </a:r>
            <a:r>
              <a:rPr lang="es-ES_tradnl" sz="1200" b="1" dirty="0">
                <a:solidFill>
                  <a:srgbClr val="C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&gt; 158 ng/ml (límite de confianza del percentil 5º inferior </a:t>
            </a:r>
            <a:r>
              <a:rPr lang="es-ES_tradnl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de las concentraciones alcanzadas con una dosis diaria  de 10 mg en el estudio SPRING-1) en todas menos 2 personas en la semana 3 y en todas las personas en la semana 8.</a:t>
            </a:r>
          </a:p>
          <a:p>
            <a:pPr marL="285750" indent="-285750">
              <a:lnSpc>
                <a:spcPts val="187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Las 2 personas con concentraciones de DTG por debajo de 158 ng/ml en la semana 3 suprimieron la semana 8.</a:t>
            </a:r>
            <a:endParaRPr lang="es-ES_trad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A359BFD6-B68D-8343-FB54-9BD99547BE77}"/>
              </a:ext>
            </a:extLst>
          </p:cNvPr>
          <p:cNvCxnSpPr>
            <a:cxnSpLocks/>
          </p:cNvCxnSpPr>
          <p:nvPr/>
        </p:nvCxnSpPr>
        <p:spPr>
          <a:xfrm>
            <a:off x="962526" y="882497"/>
            <a:ext cx="73793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55F1E38-04A2-00F3-7AA6-BBE3500C2CB2}"/>
              </a:ext>
            </a:extLst>
          </p:cNvPr>
          <p:cNvCxnSpPr>
            <a:cxnSpLocks/>
          </p:cNvCxnSpPr>
          <p:nvPr/>
        </p:nvCxnSpPr>
        <p:spPr>
          <a:xfrm>
            <a:off x="8005011" y="2173886"/>
            <a:ext cx="27111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9C68ABB-A129-973B-8BA2-46D1F90DC8E0}"/>
              </a:ext>
            </a:extLst>
          </p:cNvPr>
          <p:cNvCxnSpPr>
            <a:cxnSpLocks/>
          </p:cNvCxnSpPr>
          <p:nvPr/>
        </p:nvCxnSpPr>
        <p:spPr>
          <a:xfrm>
            <a:off x="7996991" y="2422538"/>
            <a:ext cx="27111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871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2EF0126-9154-89FE-9F5E-4D93B7348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" r="1" b="1"/>
          <a:stretch/>
        </p:blipFill>
        <p:spPr>
          <a:xfrm>
            <a:off x="20" y="-328918"/>
            <a:ext cx="12191980" cy="68567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715FEAC-BA04-446C-DEDE-BE6EA7361DA0}"/>
              </a:ext>
            </a:extLst>
          </p:cNvPr>
          <p:cNvSpPr txBox="1"/>
          <p:nvPr/>
        </p:nvSpPr>
        <p:spPr>
          <a:xfrm>
            <a:off x="571500" y="6540500"/>
            <a:ext cx="11277600" cy="335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  <a:spcAft>
                <a:spcPts val="75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Las 2 personas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concentraciones</a:t>
            </a:r>
            <a: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 de DTG &lt; 158 ng/ml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en</a:t>
            </a:r>
            <a: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semana</a:t>
            </a:r>
            <a: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 3 </a:t>
            </a:r>
            <a:r>
              <a:rPr lang="en-US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suprimieron</a:t>
            </a:r>
            <a: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semana</a:t>
            </a:r>
            <a: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 8.</a:t>
            </a:r>
            <a:endParaRPr lang="es-E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724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4B34F-0EAD-F6B5-CC9A-E0AD97332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AA8B61-980F-CA09-D514-B84D1145832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" sz="2400" dirty="0"/>
              <a:t>en VIH+ </a:t>
            </a:r>
            <a:r>
              <a:rPr lang="es-ES" sz="2400" dirty="0" err="1"/>
              <a:t>naives</a:t>
            </a:r>
            <a:r>
              <a:rPr lang="es-ES" sz="2400" dirty="0"/>
              <a:t> para el TAR, el inicio simultáneo de una pauta corta de </a:t>
            </a:r>
            <a:r>
              <a:rPr lang="es-ES" sz="2400" b="1" u="sng" dirty="0">
                <a:solidFill>
                  <a:srgbClr val="C00000"/>
                </a:solidFill>
              </a:rPr>
              <a:t>quimioprofilaxis de la TBC </a:t>
            </a:r>
            <a:r>
              <a:rPr lang="es-ES" sz="2400" dirty="0"/>
              <a:t>con </a:t>
            </a:r>
            <a:r>
              <a:rPr lang="es-ES" sz="2400" b="1" dirty="0">
                <a:solidFill>
                  <a:srgbClr val="C00000"/>
                </a:solidFill>
              </a:rPr>
              <a:t>3HR (INH+ </a:t>
            </a:r>
            <a:r>
              <a:rPr lang="es-ES" sz="2400" b="1" dirty="0" err="1">
                <a:solidFill>
                  <a:srgbClr val="C00000"/>
                </a:solidFill>
              </a:rPr>
              <a:t>rifapentina</a:t>
            </a:r>
            <a:r>
              <a:rPr lang="es-ES" sz="2400" b="1" dirty="0">
                <a:solidFill>
                  <a:srgbClr val="C00000"/>
                </a:solidFill>
              </a:rPr>
              <a:t>) y TAR basado en DTG, </a:t>
            </a:r>
            <a:r>
              <a:rPr lang="es-ES" sz="2400" b="1" dirty="0">
                <a:solidFill>
                  <a:srgbClr val="C00000"/>
                </a:solidFill>
                <a:cs typeface="Calibri" panose="020F0502020204030204" pitchFamily="34" charset="0"/>
              </a:rPr>
              <a:t>alcanza y mantiene </a:t>
            </a:r>
            <a:r>
              <a:rPr lang="es-ES" sz="2400" dirty="0">
                <a:solidFill>
                  <a:srgbClr val="C00000"/>
                </a:solidFill>
                <a:cs typeface="Calibri" panose="020F0502020204030204" pitchFamily="34" charset="0"/>
              </a:rPr>
              <a:t>una </a:t>
            </a:r>
            <a:r>
              <a:rPr lang="es-ES" sz="2400" b="1" dirty="0">
                <a:solidFill>
                  <a:srgbClr val="C00000"/>
                </a:solidFill>
                <a:cs typeface="Calibri" panose="020F0502020204030204" pitchFamily="34" charset="0"/>
              </a:rPr>
              <a:t>rápida supresión viral a las 12 semanas</a:t>
            </a:r>
            <a:r>
              <a:rPr lang="es-ES" sz="2400" b="1" dirty="0">
                <a:cs typeface="Calibri" panose="020F0502020204030204" pitchFamily="34" charset="0"/>
              </a:rPr>
              <a:t> </a:t>
            </a:r>
            <a:r>
              <a:rPr lang="es-ES" sz="2400" dirty="0"/>
              <a:t>con unos </a:t>
            </a:r>
            <a:r>
              <a:rPr lang="es-ES" sz="2400" b="1" dirty="0">
                <a:solidFill>
                  <a:srgbClr val="C00000"/>
                </a:solidFill>
              </a:rPr>
              <a:t>niveles valle de DTG robustos </a:t>
            </a:r>
          </a:p>
          <a:p>
            <a:pPr>
              <a:lnSpc>
                <a:spcPct val="100000"/>
              </a:lnSpc>
            </a:pPr>
            <a:r>
              <a:rPr lang="es-ES" sz="2400" dirty="0"/>
              <a:t>A pesar de una </a:t>
            </a:r>
            <a:r>
              <a:rPr lang="es-ES" sz="2400" b="1" dirty="0">
                <a:solidFill>
                  <a:srgbClr val="C00000"/>
                </a:solidFill>
              </a:rPr>
              <a:t>inducción del 72% de la eliminación de DTG </a:t>
            </a:r>
            <a:r>
              <a:rPr lang="es-ES" sz="2400" dirty="0"/>
              <a:t>en el grupo de 3HP, las concentraciones de DTG permitieron la </a:t>
            </a:r>
            <a:r>
              <a:rPr lang="es-ES" sz="2400" b="1" dirty="0">
                <a:solidFill>
                  <a:srgbClr val="C00000"/>
                </a:solidFill>
              </a:rPr>
              <a:t>supresión viral &lt;50 copias/ml en todos los individuos en ambos grupos a las 8 semanas.</a:t>
            </a:r>
          </a:p>
          <a:p>
            <a:pPr>
              <a:lnSpc>
                <a:spcPct val="100000"/>
              </a:lnSpc>
            </a:pPr>
            <a:r>
              <a:rPr lang="es-ES" sz="2400" dirty="0"/>
              <a:t>Esta información es fundamental para las guías globales sobre quimioprofilaxis de la TBC en individuos sin TAR previo.</a:t>
            </a:r>
          </a:p>
        </p:txBody>
      </p:sp>
    </p:spTree>
    <p:extLst>
      <p:ext uri="{BB962C8B-B14F-4D97-AF65-F5344CB8AC3E}">
        <p14:creationId xmlns:p14="http://schemas.microsoft.com/office/powerpoint/2010/main" val="1124437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22BAD8B-D68E-96DD-031E-48E396931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F81ABAC-E04C-1519-C4C7-C0DBD366CB14}"/>
              </a:ext>
            </a:extLst>
          </p:cNvPr>
          <p:cNvCxnSpPr/>
          <p:nvPr/>
        </p:nvCxnSpPr>
        <p:spPr>
          <a:xfrm>
            <a:off x="1841326" y="2805830"/>
            <a:ext cx="32567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F3C00E8-A955-8BD6-83F6-4CEE5D5AAA4E}"/>
              </a:ext>
            </a:extLst>
          </p:cNvPr>
          <p:cNvCxnSpPr>
            <a:cxnSpLocks/>
          </p:cNvCxnSpPr>
          <p:nvPr/>
        </p:nvCxnSpPr>
        <p:spPr>
          <a:xfrm>
            <a:off x="828808" y="3409166"/>
            <a:ext cx="75511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20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1E2407-6BC8-037A-C942-6AF6C33F85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8B56EE07-BB88-55F6-E616-F69ACE84B281}"/>
              </a:ext>
            </a:extLst>
          </p:cNvPr>
          <p:cNvCxnSpPr>
            <a:cxnSpLocks/>
          </p:cNvCxnSpPr>
          <p:nvPr/>
        </p:nvCxnSpPr>
        <p:spPr>
          <a:xfrm>
            <a:off x="475992" y="5173244"/>
            <a:ext cx="56200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1B74B69E-964B-135F-00FF-A28C04D1D7EB}"/>
              </a:ext>
            </a:extLst>
          </p:cNvPr>
          <p:cNvCxnSpPr>
            <a:cxnSpLocks/>
          </p:cNvCxnSpPr>
          <p:nvPr/>
        </p:nvCxnSpPr>
        <p:spPr>
          <a:xfrm>
            <a:off x="4797462" y="1816276"/>
            <a:ext cx="291857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559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051698A-5205-7456-2583-40053DE2CB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" b="-1"/>
          <a:stretch/>
        </p:blipFill>
        <p:spPr>
          <a:xfrm>
            <a:off x="20" y="33760"/>
            <a:ext cx="12191980" cy="685671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4F362E3-E13B-44A7-F59F-BDD80D9EBE4B}"/>
              </a:ext>
            </a:extLst>
          </p:cNvPr>
          <p:cNvSpPr/>
          <p:nvPr/>
        </p:nvSpPr>
        <p:spPr>
          <a:xfrm>
            <a:off x="385763" y="2116899"/>
            <a:ext cx="10344150" cy="730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93FDF0B-0EE8-DE78-A134-AF686859C234}"/>
              </a:ext>
            </a:extLst>
          </p:cNvPr>
          <p:cNvSpPr/>
          <p:nvPr/>
        </p:nvSpPr>
        <p:spPr>
          <a:xfrm>
            <a:off x="385763" y="4011069"/>
            <a:ext cx="11334752" cy="17460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DE4044BA-1370-C83B-9D7F-65F5F92D4E88}"/>
              </a:ext>
            </a:extLst>
          </p:cNvPr>
          <p:cNvCxnSpPr>
            <a:cxnSpLocks/>
          </p:cNvCxnSpPr>
          <p:nvPr/>
        </p:nvCxnSpPr>
        <p:spPr>
          <a:xfrm>
            <a:off x="1114818" y="4371580"/>
            <a:ext cx="249267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4EEE007-97BC-6172-5D16-76CF0E166510}"/>
              </a:ext>
            </a:extLst>
          </p:cNvPr>
          <p:cNvCxnSpPr>
            <a:cxnSpLocks/>
          </p:cNvCxnSpPr>
          <p:nvPr/>
        </p:nvCxnSpPr>
        <p:spPr>
          <a:xfrm>
            <a:off x="3795382" y="4359054"/>
            <a:ext cx="705215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270485A-ADDC-8EA6-7E06-06ADB473DB77}"/>
              </a:ext>
            </a:extLst>
          </p:cNvPr>
          <p:cNvCxnSpPr>
            <a:cxnSpLocks/>
          </p:cNvCxnSpPr>
          <p:nvPr/>
        </p:nvCxnSpPr>
        <p:spPr>
          <a:xfrm>
            <a:off x="726512" y="4634626"/>
            <a:ext cx="117744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E2CAB1B9-F32D-D0AF-666C-44B53E756848}"/>
              </a:ext>
            </a:extLst>
          </p:cNvPr>
          <p:cNvCxnSpPr/>
          <p:nvPr/>
        </p:nvCxnSpPr>
        <p:spPr>
          <a:xfrm>
            <a:off x="1114818" y="4972833"/>
            <a:ext cx="655111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4384091A-F015-318C-348E-F2D55938DFD3}"/>
              </a:ext>
            </a:extLst>
          </p:cNvPr>
          <p:cNvCxnSpPr>
            <a:cxnSpLocks/>
          </p:cNvCxnSpPr>
          <p:nvPr/>
        </p:nvCxnSpPr>
        <p:spPr>
          <a:xfrm>
            <a:off x="866386" y="6077204"/>
            <a:ext cx="310436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id="{4388F26A-5E52-89AD-787B-95CCE73909F3}"/>
              </a:ext>
            </a:extLst>
          </p:cNvPr>
          <p:cNvSpPr/>
          <p:nvPr/>
        </p:nvSpPr>
        <p:spPr>
          <a:xfrm>
            <a:off x="375325" y="5757080"/>
            <a:ext cx="11334752" cy="6235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169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8289B1D-4F14-EE38-4CB6-212869BF86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483E38D-10E6-451C-0925-EB02CA29EE65}"/>
              </a:ext>
            </a:extLst>
          </p:cNvPr>
          <p:cNvSpPr/>
          <p:nvPr/>
        </p:nvSpPr>
        <p:spPr>
          <a:xfrm>
            <a:off x="876821" y="4396635"/>
            <a:ext cx="5398719" cy="17536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27B6D18-D9D3-74D8-DF20-D8FECB66CEDE}"/>
              </a:ext>
            </a:extLst>
          </p:cNvPr>
          <p:cNvSpPr/>
          <p:nvPr/>
        </p:nvSpPr>
        <p:spPr>
          <a:xfrm>
            <a:off x="6400800" y="4897677"/>
            <a:ext cx="2292263" cy="7139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5E124FA-7D6E-3E6C-38F4-3A369A48682A}"/>
              </a:ext>
            </a:extLst>
          </p:cNvPr>
          <p:cNvCxnSpPr/>
          <p:nvPr/>
        </p:nvCxnSpPr>
        <p:spPr>
          <a:xfrm>
            <a:off x="1164921" y="4809995"/>
            <a:ext cx="30814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ED7B815-E3C7-18F2-B144-521D48483BBA}"/>
              </a:ext>
            </a:extLst>
          </p:cNvPr>
          <p:cNvCxnSpPr>
            <a:cxnSpLocks/>
          </p:cNvCxnSpPr>
          <p:nvPr/>
        </p:nvCxnSpPr>
        <p:spPr>
          <a:xfrm>
            <a:off x="1116905" y="5263019"/>
            <a:ext cx="39436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7AE8957-44FF-8C09-4B04-A30125E2CB04}"/>
              </a:ext>
            </a:extLst>
          </p:cNvPr>
          <p:cNvCxnSpPr>
            <a:cxnSpLocks/>
          </p:cNvCxnSpPr>
          <p:nvPr/>
        </p:nvCxnSpPr>
        <p:spPr>
          <a:xfrm>
            <a:off x="1154483" y="5475961"/>
            <a:ext cx="4795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8460961-0FA4-87BD-1379-BC18FFEC1132}"/>
              </a:ext>
            </a:extLst>
          </p:cNvPr>
          <p:cNvSpPr/>
          <p:nvPr/>
        </p:nvSpPr>
        <p:spPr>
          <a:xfrm>
            <a:off x="6094486" y="3590799"/>
            <a:ext cx="2749463" cy="7139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229E59D-4574-0DB7-AB68-40C121F96788}"/>
              </a:ext>
            </a:extLst>
          </p:cNvPr>
          <p:cNvSpPr/>
          <p:nvPr/>
        </p:nvSpPr>
        <p:spPr>
          <a:xfrm>
            <a:off x="9770301" y="3668043"/>
            <a:ext cx="2204581" cy="6367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36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B1623B1-4E82-3752-F9BE-48D4045F7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53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10E840A-5BF5-D4EA-3261-B8EBF6E53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CB12CA9-4449-C23D-7589-BD85B88A843B}"/>
              </a:ext>
            </a:extLst>
          </p:cNvPr>
          <p:cNvSpPr/>
          <p:nvPr/>
        </p:nvSpPr>
        <p:spPr>
          <a:xfrm>
            <a:off x="200416" y="1277655"/>
            <a:ext cx="11636680" cy="6764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2708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3AE9CBD-3C2D-4A02-8533-E501371C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930017A-EE7B-E738-4C49-9901F20BEFFA}"/>
              </a:ext>
            </a:extLst>
          </p:cNvPr>
          <p:cNvSpPr/>
          <p:nvPr/>
        </p:nvSpPr>
        <p:spPr>
          <a:xfrm>
            <a:off x="5272088" y="1914526"/>
            <a:ext cx="6157912" cy="2857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0805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C446732-61BB-3A02-71A9-D0F27CAC3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37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8AB3B6D-6E5E-F929-D916-5C8BCFB3B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E65EB4F-E501-FF89-C79E-DF15E1F1E6CA}"/>
              </a:ext>
            </a:extLst>
          </p:cNvPr>
          <p:cNvSpPr txBox="1"/>
          <p:nvPr/>
        </p:nvSpPr>
        <p:spPr>
          <a:xfrm>
            <a:off x="292100" y="5975866"/>
            <a:ext cx="976630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/>
              <a:t>No </a:t>
            </a:r>
            <a:r>
              <a:rPr lang="es-ES" sz="2000" dirty="0" err="1"/>
              <a:t>EAs</a:t>
            </a:r>
            <a:r>
              <a:rPr lang="es-ES" sz="2000" dirty="0"/>
              <a:t> relacionados con la discontinuación del tratamiento, retiradas o cambios de fármacos</a:t>
            </a:r>
          </a:p>
        </p:txBody>
      </p:sp>
    </p:spTree>
    <p:extLst>
      <p:ext uri="{BB962C8B-B14F-4D97-AF65-F5344CB8AC3E}">
        <p14:creationId xmlns:p14="http://schemas.microsoft.com/office/powerpoint/2010/main" val="2513401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3DDF9EA-79B4-9DE2-AEB6-70EDF83C6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63ABB029-288D-87AB-ABE8-7193CF805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719888"/>
            <a:ext cx="6096000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E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Geometric mean (CV%) trough concentrations for twice daily BIC during TB treatment (75 PK-profiles) and once daily BIC after TB treatment (22 PK-profiles) were 0.397 (73.4%) mg/L and 2.29 (45.1%) mg/L.</a:t>
            </a:r>
            <a:r>
              <a:rPr kumimoji="0" lang="en-US" altLang="es-E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s-E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8C4EAB3-8F41-DC77-18E8-7E3D5E7F4DDC}"/>
              </a:ext>
            </a:extLst>
          </p:cNvPr>
          <p:cNvCxnSpPr>
            <a:cxnSpLocks/>
          </p:cNvCxnSpPr>
          <p:nvPr/>
        </p:nvCxnSpPr>
        <p:spPr>
          <a:xfrm>
            <a:off x="6416842" y="1780852"/>
            <a:ext cx="19250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EED9F28E-A821-898E-E375-364D3A929F4D}"/>
              </a:ext>
            </a:extLst>
          </p:cNvPr>
          <p:cNvCxnSpPr>
            <a:cxnSpLocks/>
          </p:cNvCxnSpPr>
          <p:nvPr/>
        </p:nvCxnSpPr>
        <p:spPr>
          <a:xfrm>
            <a:off x="6296528" y="3360999"/>
            <a:ext cx="19250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9731C35-F89C-B4DE-B154-52F85CEBF113}"/>
              </a:ext>
            </a:extLst>
          </p:cNvPr>
          <p:cNvCxnSpPr>
            <a:cxnSpLocks/>
          </p:cNvCxnSpPr>
          <p:nvPr/>
        </p:nvCxnSpPr>
        <p:spPr>
          <a:xfrm>
            <a:off x="8630653" y="2623060"/>
            <a:ext cx="11550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F56296CC-EC22-A5FD-F06F-CBC6FE7BF89C}"/>
              </a:ext>
            </a:extLst>
          </p:cNvPr>
          <p:cNvCxnSpPr>
            <a:cxnSpLocks/>
          </p:cNvCxnSpPr>
          <p:nvPr/>
        </p:nvCxnSpPr>
        <p:spPr>
          <a:xfrm>
            <a:off x="8783053" y="4203200"/>
            <a:ext cx="11149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4C4277F-75D5-A03F-9669-3EA5C7DA288A}"/>
              </a:ext>
            </a:extLst>
          </p:cNvPr>
          <p:cNvCxnSpPr>
            <a:cxnSpLocks/>
          </p:cNvCxnSpPr>
          <p:nvPr/>
        </p:nvCxnSpPr>
        <p:spPr>
          <a:xfrm>
            <a:off x="6545177" y="1243438"/>
            <a:ext cx="54543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0DAA69A4-3C14-0728-BE39-5F1EF26F9F5E}"/>
              </a:ext>
            </a:extLst>
          </p:cNvPr>
          <p:cNvCxnSpPr>
            <a:cxnSpLocks/>
          </p:cNvCxnSpPr>
          <p:nvPr/>
        </p:nvCxnSpPr>
        <p:spPr>
          <a:xfrm>
            <a:off x="1957137" y="6152322"/>
            <a:ext cx="21175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81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2EA8B5B-74FE-B70B-9EE5-AF734E9B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Conclusiones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99ABAE5-8AAE-F5D0-778E-880CA651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6217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" dirty="0" err="1">
                <a:solidFill>
                  <a:srgbClr val="C00000"/>
                </a:solidFill>
              </a:rPr>
              <a:t>Bictegravir</a:t>
            </a:r>
            <a:r>
              <a:rPr lang="es-ES" dirty="0">
                <a:solidFill>
                  <a:srgbClr val="C00000"/>
                </a:solidFill>
              </a:rPr>
              <a:t>/ FTC/TAF BID </a:t>
            </a:r>
            <a:r>
              <a:rPr lang="es-ES" dirty="0"/>
              <a:t>es efectivo en pacientes VIH+ con TB que toman tratamiento basado en rifampicina.</a:t>
            </a:r>
          </a:p>
          <a:p>
            <a:pPr>
              <a:lnSpc>
                <a:spcPct val="100000"/>
              </a:lnSpc>
            </a:pPr>
            <a:r>
              <a:rPr lang="es-ES" dirty="0"/>
              <a:t>Los datos de seguridad, PK y respuesta virológica respaldan el uso de este régimen en VIH+ con TB.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8080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B646F2-4DBD-3A86-DFB3-80A3854A9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04" y="2760231"/>
            <a:ext cx="11754799" cy="1234254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F9A6DB2-3BBA-C6E4-78CC-B0A142AA191A}"/>
              </a:ext>
            </a:extLst>
          </p:cNvPr>
          <p:cNvCxnSpPr/>
          <p:nvPr/>
        </p:nvCxnSpPr>
        <p:spPr>
          <a:xfrm>
            <a:off x="577516" y="3656879"/>
            <a:ext cx="16523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3259DD6-0B9E-29A7-82B7-D40474A39618}"/>
              </a:ext>
            </a:extLst>
          </p:cNvPr>
          <p:cNvCxnSpPr>
            <a:cxnSpLocks/>
          </p:cNvCxnSpPr>
          <p:nvPr/>
        </p:nvCxnSpPr>
        <p:spPr>
          <a:xfrm>
            <a:off x="10555705" y="3536565"/>
            <a:ext cx="1387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377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1B6469-B6A2-DE12-B83E-40FFB3C5B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DC9800-B6BE-D6AE-DA8A-7C0F3697C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659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s-E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dirty="0"/>
              <a:t>Más de la mitad de los pacientes diagnosticados con meningitis </a:t>
            </a:r>
            <a:r>
              <a:rPr lang="es-ES" dirty="0" err="1"/>
              <a:t>criptocócica</a:t>
            </a:r>
            <a:r>
              <a:rPr lang="es-ES" dirty="0"/>
              <a:t> están recibiendo TAR.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dirty="0"/>
              <a:t>Se desconoce el impacto del inicio reciente del TAR en la evolución de pacientes VIH con meningitis </a:t>
            </a:r>
            <a:r>
              <a:rPr lang="es-ES" dirty="0" err="1"/>
              <a:t>criptocócica</a:t>
            </a:r>
            <a:r>
              <a:rPr lang="es-ES" dirty="0"/>
              <a:t> y de cómo manejar el TAR de manera óptima.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dirty="0">
                <a:solidFill>
                  <a:srgbClr val="C00000"/>
                </a:solidFill>
              </a:rPr>
              <a:t>Hipótesis: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dirty="0"/>
              <a:t>los pacientes que presentan una meningitis </a:t>
            </a:r>
            <a:r>
              <a:rPr lang="es-ES" dirty="0" err="1"/>
              <a:t>criptocócica</a:t>
            </a:r>
            <a:r>
              <a:rPr lang="es-ES" dirty="0"/>
              <a:t> después del inicio muy reciente del TAR (dentro de los 14 días) tienen un mayor riesgo de mortalidad que pacientes  sin TAR previo o aquellos con TAR durante períodos más largos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dirty="0"/>
              <a:t>la interrupción del TAR reduce este exceso de mortalidad</a:t>
            </a:r>
          </a:p>
        </p:txBody>
      </p:sp>
    </p:spTree>
    <p:extLst>
      <p:ext uri="{BB962C8B-B14F-4D97-AF65-F5344CB8AC3E}">
        <p14:creationId xmlns:p14="http://schemas.microsoft.com/office/powerpoint/2010/main" val="3157232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1B6469-B6A2-DE12-B83E-40FFB3C5B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Métodos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DC9800-B6BE-D6AE-DA8A-7C0F3697C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449"/>
            <a:ext cx="10515600" cy="49399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s-E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3400" dirty="0"/>
              <a:t>Analizamos los datos de los ensayos de ACTA y AMBITION para: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2900" dirty="0"/>
              <a:t> evaluar si los pacientes diagnosticados de meningitis </a:t>
            </a:r>
            <a:r>
              <a:rPr lang="es-ES" sz="2900" dirty="0" err="1"/>
              <a:t>criptocócica</a:t>
            </a:r>
            <a:r>
              <a:rPr lang="es-ES" sz="2900" dirty="0"/>
              <a:t> dentro de los 14 días posteriores al inicio del TAR tenían un mayor riesgo de mortalidad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2900" dirty="0"/>
              <a:t>evaluar el impacto de la interrupción del TAR en la mortalidad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3400" dirty="0"/>
              <a:t>La interrupción del TAR solo se realizó a discreción de los médicos en el ensayo AMBITION.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3400" dirty="0"/>
              <a:t>Los participantes se agruparon de acuerdo con el estado del TAR y la duración del TAR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3400" dirty="0"/>
              <a:t>Se utilizó un modelo lineal generalizado para evaluar las diferencias en las tasas de mortalidad entre los grupos.</a:t>
            </a:r>
          </a:p>
        </p:txBody>
      </p:sp>
    </p:spTree>
    <p:extLst>
      <p:ext uri="{BB962C8B-B14F-4D97-AF65-F5344CB8AC3E}">
        <p14:creationId xmlns:p14="http://schemas.microsoft.com/office/powerpoint/2010/main" val="737933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6BF802C-C1DF-5A00-481D-3C7D5E691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1" r="1518"/>
          <a:stretch/>
        </p:blipFill>
        <p:spPr>
          <a:xfrm>
            <a:off x="2832470" y="2551709"/>
            <a:ext cx="6754116" cy="411480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921F025-C004-B7C0-BD18-BA0F1DCAD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453"/>
            <a:ext cx="10515600" cy="1325563"/>
          </a:xfrm>
        </p:spPr>
        <p:txBody>
          <a:bodyPr/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Métodos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10676C8-FCEA-CDC0-7991-7A167A3A9AB7}"/>
              </a:ext>
            </a:extLst>
          </p:cNvPr>
          <p:cNvSpPr txBox="1"/>
          <p:nvPr/>
        </p:nvSpPr>
        <p:spPr>
          <a:xfrm>
            <a:off x="208547" y="1198322"/>
            <a:ext cx="1177490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El </a:t>
            </a:r>
            <a:r>
              <a:rPr lang="es-ES" b="1" dirty="0">
                <a:solidFill>
                  <a:srgbClr val="C00000"/>
                </a:solidFill>
              </a:rPr>
              <a:t>resultado primario de la mortalidad a las  2 y 10 semanas </a:t>
            </a:r>
            <a:r>
              <a:rPr lang="es-ES" dirty="0"/>
              <a:t>fue determinado a partir de datos de </a:t>
            </a:r>
            <a:r>
              <a:rPr lang="es-ES" b="1" dirty="0"/>
              <a:t>estudio AMBITION-cm</a:t>
            </a:r>
            <a:r>
              <a:rPr lang="es-ES" dirty="0"/>
              <a:t>:</a:t>
            </a:r>
          </a:p>
          <a:p>
            <a:r>
              <a:rPr lang="es-ES" dirty="0"/>
              <a:t>Los participantes se agruparon según:</a:t>
            </a:r>
          </a:p>
          <a:p>
            <a:pPr marL="800100" lvl="1" indent="-342900">
              <a:buAutoNum type="arabicPeriod"/>
            </a:pPr>
            <a:r>
              <a:rPr lang="es-ES" b="1" dirty="0">
                <a:solidFill>
                  <a:srgbClr val="C00000"/>
                </a:solidFill>
              </a:rPr>
              <a:t>Estado del TAR: </a:t>
            </a:r>
            <a:r>
              <a:rPr lang="es-ES" dirty="0"/>
              <a:t>No toman TAR (TAR </a:t>
            </a:r>
            <a:r>
              <a:rPr lang="es-ES" dirty="0" err="1"/>
              <a:t>naives</a:t>
            </a:r>
            <a:r>
              <a:rPr lang="es-ES" dirty="0"/>
              <a:t>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o abandonos) o con TAR</a:t>
            </a:r>
            <a:endParaRPr lang="es-E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AutoNum type="arabicPeriod"/>
            </a:pPr>
            <a:r>
              <a:rPr lang="es-ES" b="1" dirty="0">
                <a:solidFill>
                  <a:srgbClr val="C00000"/>
                </a:solidFill>
              </a:rPr>
              <a:t>Duración del TAR 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54B2032-38C0-5FD0-BE87-13F0EDBD6509}"/>
              </a:ext>
            </a:extLst>
          </p:cNvPr>
          <p:cNvSpPr txBox="1"/>
          <p:nvPr/>
        </p:nvSpPr>
        <p:spPr>
          <a:xfrm>
            <a:off x="133392" y="4910204"/>
            <a:ext cx="2324496" cy="147732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s-ES" dirty="0" err="1">
                <a:effectLst/>
                <a:latin typeface="Helvetica" pitchFamily="2" charset="0"/>
              </a:rPr>
              <a:t>Individuals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with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symptomatic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cryptococcal</a:t>
            </a:r>
            <a:r>
              <a:rPr lang="es-ES" dirty="0">
                <a:effectLst/>
                <a:latin typeface="Helvetica" pitchFamily="2" charset="0"/>
              </a:rPr>
              <a:t> meningitis</a:t>
            </a:r>
          </a:p>
          <a:p>
            <a:r>
              <a:rPr lang="es-ES" dirty="0">
                <a:effectLst/>
                <a:latin typeface="Helvetica" pitchFamily="2" charset="0"/>
              </a:rPr>
              <a:t>at ART </a:t>
            </a:r>
            <a:r>
              <a:rPr lang="es-ES" dirty="0" err="1">
                <a:effectLst/>
                <a:latin typeface="Helvetica" pitchFamily="2" charset="0"/>
              </a:rPr>
              <a:t>initiation</a:t>
            </a:r>
            <a:endParaRPr lang="es-ES" dirty="0">
              <a:effectLst/>
              <a:latin typeface="Helvetica" pitchFamily="2" charset="0"/>
            </a:endParaRPr>
          </a:p>
        </p:txBody>
      </p:sp>
      <p:sp>
        <p:nvSpPr>
          <p:cNvPr id="6" name="Flecha derecha 5">
            <a:extLst>
              <a:ext uri="{FF2B5EF4-FFF2-40B4-BE49-F238E27FC236}">
                <a16:creationId xmlns:a16="http://schemas.microsoft.com/office/drawing/2014/main" id="{33FA9E75-3A95-C214-5428-1DD98B93DFBE}"/>
              </a:ext>
            </a:extLst>
          </p:cNvPr>
          <p:cNvSpPr/>
          <p:nvPr/>
        </p:nvSpPr>
        <p:spPr>
          <a:xfrm rot="10800000">
            <a:off x="2342369" y="5348614"/>
            <a:ext cx="864294" cy="397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derecha 6">
            <a:extLst>
              <a:ext uri="{FF2B5EF4-FFF2-40B4-BE49-F238E27FC236}">
                <a16:creationId xmlns:a16="http://schemas.microsoft.com/office/drawing/2014/main" id="{497CC4CC-0B87-B772-51A8-4582BB9F9A27}"/>
              </a:ext>
            </a:extLst>
          </p:cNvPr>
          <p:cNvSpPr/>
          <p:nvPr/>
        </p:nvSpPr>
        <p:spPr>
          <a:xfrm>
            <a:off x="3469710" y="4183693"/>
            <a:ext cx="250520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7225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FFF067C-FEEB-F05A-9C71-8360A2C34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768CBFF-0A7B-C400-3800-BF10867996F2}"/>
              </a:ext>
            </a:extLst>
          </p:cNvPr>
          <p:cNvCxnSpPr/>
          <p:nvPr/>
        </p:nvCxnSpPr>
        <p:spPr>
          <a:xfrm>
            <a:off x="2181726" y="4828674"/>
            <a:ext cx="17004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5649F8A1-9CFB-D5E9-E293-156EDDA32456}"/>
              </a:ext>
            </a:extLst>
          </p:cNvPr>
          <p:cNvCxnSpPr>
            <a:cxnSpLocks/>
          </p:cNvCxnSpPr>
          <p:nvPr/>
        </p:nvCxnSpPr>
        <p:spPr>
          <a:xfrm>
            <a:off x="617623" y="5125452"/>
            <a:ext cx="28955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BD7C8153-549D-21A6-81CD-991F90763B4A}"/>
              </a:ext>
            </a:extLst>
          </p:cNvPr>
          <p:cNvCxnSpPr>
            <a:cxnSpLocks/>
          </p:cNvCxnSpPr>
          <p:nvPr/>
        </p:nvCxnSpPr>
        <p:spPr>
          <a:xfrm>
            <a:off x="4612108" y="4852738"/>
            <a:ext cx="32003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5716114-860F-2235-F658-2F6E1D140DBE}"/>
              </a:ext>
            </a:extLst>
          </p:cNvPr>
          <p:cNvCxnSpPr>
            <a:cxnSpLocks/>
          </p:cNvCxnSpPr>
          <p:nvPr/>
        </p:nvCxnSpPr>
        <p:spPr>
          <a:xfrm flipV="1">
            <a:off x="4531897" y="5125452"/>
            <a:ext cx="2654966" cy="160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176E3D4-EE5B-3B0D-EABB-3D5F9EE35B57}"/>
              </a:ext>
            </a:extLst>
          </p:cNvPr>
          <p:cNvCxnSpPr>
            <a:cxnSpLocks/>
          </p:cNvCxnSpPr>
          <p:nvPr/>
        </p:nvCxnSpPr>
        <p:spPr>
          <a:xfrm>
            <a:off x="8654718" y="3280612"/>
            <a:ext cx="31041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FA142038-B0D5-C910-4CFB-EF96E61DA949}"/>
              </a:ext>
            </a:extLst>
          </p:cNvPr>
          <p:cNvCxnSpPr>
            <a:cxnSpLocks/>
          </p:cNvCxnSpPr>
          <p:nvPr/>
        </p:nvCxnSpPr>
        <p:spPr>
          <a:xfrm>
            <a:off x="8646698" y="3545306"/>
            <a:ext cx="31041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069556D5-900A-16AB-FBF4-9BAB7603A085}"/>
              </a:ext>
            </a:extLst>
          </p:cNvPr>
          <p:cNvCxnSpPr>
            <a:cxnSpLocks/>
          </p:cNvCxnSpPr>
          <p:nvPr/>
        </p:nvCxnSpPr>
        <p:spPr>
          <a:xfrm>
            <a:off x="10507579" y="4074692"/>
            <a:ext cx="8983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98C72ED-8F63-5F12-CB79-0407756E5F59}"/>
              </a:ext>
            </a:extLst>
          </p:cNvPr>
          <p:cNvCxnSpPr>
            <a:cxnSpLocks/>
          </p:cNvCxnSpPr>
          <p:nvPr/>
        </p:nvCxnSpPr>
        <p:spPr>
          <a:xfrm>
            <a:off x="8646698" y="4604081"/>
            <a:ext cx="27592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3812A26F-4682-E034-D403-E370F2D79BFA}"/>
              </a:ext>
            </a:extLst>
          </p:cNvPr>
          <p:cNvCxnSpPr>
            <a:cxnSpLocks/>
          </p:cNvCxnSpPr>
          <p:nvPr/>
        </p:nvCxnSpPr>
        <p:spPr>
          <a:xfrm>
            <a:off x="8614614" y="4876801"/>
            <a:ext cx="27913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3864DEA9-04F7-32CA-91F3-304088E2769D}"/>
              </a:ext>
            </a:extLst>
          </p:cNvPr>
          <p:cNvCxnSpPr>
            <a:cxnSpLocks/>
          </p:cNvCxnSpPr>
          <p:nvPr/>
        </p:nvCxnSpPr>
        <p:spPr>
          <a:xfrm>
            <a:off x="8694824" y="5133475"/>
            <a:ext cx="31041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723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0F4E008-75C2-7023-30BB-63C2E01A7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792" y="59345"/>
            <a:ext cx="9402645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6CB5F0E-D27C-1184-F17A-D4F73A8A26E9}"/>
              </a:ext>
            </a:extLst>
          </p:cNvPr>
          <p:cNvSpPr/>
          <p:nvPr/>
        </p:nvSpPr>
        <p:spPr>
          <a:xfrm>
            <a:off x="1485899" y="1428744"/>
            <a:ext cx="9144000" cy="3143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E102D90-EF4E-C659-F520-1FCA4B2BC690}"/>
              </a:ext>
            </a:extLst>
          </p:cNvPr>
          <p:cNvSpPr/>
          <p:nvPr/>
        </p:nvSpPr>
        <p:spPr>
          <a:xfrm>
            <a:off x="1509712" y="4116397"/>
            <a:ext cx="9144000" cy="3143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C0DCE2E-337B-2682-EAC4-C74D17F6C890}"/>
              </a:ext>
            </a:extLst>
          </p:cNvPr>
          <p:cNvSpPr/>
          <p:nvPr/>
        </p:nvSpPr>
        <p:spPr>
          <a:xfrm>
            <a:off x="1509712" y="2021246"/>
            <a:ext cx="9120187" cy="201916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D137213-5769-51C5-ED8C-179D7A3A8C0F}"/>
              </a:ext>
            </a:extLst>
          </p:cNvPr>
          <p:cNvSpPr/>
          <p:nvPr/>
        </p:nvSpPr>
        <p:spPr>
          <a:xfrm>
            <a:off x="1504942" y="1795402"/>
            <a:ext cx="9139243" cy="27408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928F184C-2509-1B3D-566B-98CED37EC344}"/>
              </a:ext>
            </a:extLst>
          </p:cNvPr>
          <p:cNvCxnSpPr/>
          <p:nvPr/>
        </p:nvCxnSpPr>
        <p:spPr>
          <a:xfrm>
            <a:off x="3289300" y="4716463"/>
            <a:ext cx="12715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B3FF049-B517-037D-9866-39B520C3A2B4}"/>
              </a:ext>
            </a:extLst>
          </p:cNvPr>
          <p:cNvCxnSpPr>
            <a:cxnSpLocks/>
          </p:cNvCxnSpPr>
          <p:nvPr/>
        </p:nvCxnSpPr>
        <p:spPr>
          <a:xfrm>
            <a:off x="3317872" y="5218119"/>
            <a:ext cx="11144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AE006C6-29C8-3B75-0694-869D54502CA0}"/>
              </a:ext>
            </a:extLst>
          </p:cNvPr>
          <p:cNvSpPr txBox="1"/>
          <p:nvPr/>
        </p:nvSpPr>
        <p:spPr>
          <a:xfrm>
            <a:off x="757980" y="5869236"/>
            <a:ext cx="1084046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effectLst/>
                <a:latin typeface="Helvetica" pitchFamily="2" charset="0"/>
              </a:rPr>
              <a:t>Los participantes que habían iniciado el  TAR dentro de los 14 días tuvieron un mayor riesgo de mortalidad a las 2 y 10 semanas después de la aleatorización.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C73E5CC-E24E-CD25-390D-B6F3AC041A73}"/>
              </a:ext>
            </a:extLst>
          </p:cNvPr>
          <p:cNvSpPr/>
          <p:nvPr/>
        </p:nvSpPr>
        <p:spPr>
          <a:xfrm>
            <a:off x="1489155" y="113248"/>
            <a:ext cx="9163053" cy="5858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EA224C9B-0A9E-16CF-FD0F-D06134A35A08}"/>
              </a:ext>
            </a:extLst>
          </p:cNvPr>
          <p:cNvCxnSpPr>
            <a:cxnSpLocks/>
          </p:cNvCxnSpPr>
          <p:nvPr/>
        </p:nvCxnSpPr>
        <p:spPr>
          <a:xfrm>
            <a:off x="3801979" y="2671093"/>
            <a:ext cx="58072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C96BA4E2-53F9-66F2-C8B4-F450D9BF30BB}"/>
              </a:ext>
            </a:extLst>
          </p:cNvPr>
          <p:cNvCxnSpPr>
            <a:cxnSpLocks/>
          </p:cNvCxnSpPr>
          <p:nvPr/>
        </p:nvCxnSpPr>
        <p:spPr>
          <a:xfrm>
            <a:off x="4788567" y="4684376"/>
            <a:ext cx="4820654" cy="320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03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041023-4B22-344D-1D1C-A989C4F8F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8" y="1511914"/>
            <a:ext cx="8073189" cy="442366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DA0771A-424D-A01D-4286-24178FF61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74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dirty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>Modelo de regresión de </a:t>
            </a:r>
            <a:r>
              <a:rPr lang="es-ES" b="1" dirty="0">
                <a:solidFill>
                  <a:srgbClr val="C00000"/>
                </a:solidFill>
              </a:rPr>
              <a:t>riesgo de mortalidad a las 2 semanas </a:t>
            </a:r>
            <a:r>
              <a:rPr lang="es-ES" dirty="0">
                <a:solidFill>
                  <a:srgbClr val="C00000"/>
                </a:solidFill>
              </a:rPr>
              <a:t>según la duración del TAR</a:t>
            </a:r>
            <a:br>
              <a:rPr lang="es-ES" dirty="0">
                <a:solidFill>
                  <a:srgbClr val="C00000"/>
                </a:solidFill>
              </a:rPr>
            </a:br>
            <a:r>
              <a:rPr lang="es-ES" dirty="0"/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587BBF-2328-E441-097F-9598C7B63C4A}"/>
              </a:ext>
            </a:extLst>
          </p:cNvPr>
          <p:cNvSpPr txBox="1"/>
          <p:nvPr/>
        </p:nvSpPr>
        <p:spPr>
          <a:xfrm>
            <a:off x="930442" y="5935579"/>
            <a:ext cx="1082842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/>
              <a:t>El riesgo de mortalidad difiere significativamente según el tiempo hasta el inicio del TAR, pero no disminuyó progresivamente con el aumento de la duración del TAR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56663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6F2F9E-A8C7-9A6C-4413-6C3B96EF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9C7880-3C44-52B5-2603-9D48DB627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2200"/>
            <a:ext cx="10515600" cy="18161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s-ES" sz="3200" dirty="0"/>
              <a:t>El inicio del TAR reciente (&lt; 14 días) se asocia con un aumento de mortalidad por meningitis </a:t>
            </a:r>
            <a:r>
              <a:rPr lang="es-ES" sz="3200" dirty="0" err="1"/>
              <a:t>criptocócica</a:t>
            </a:r>
            <a:r>
              <a:rPr lang="es-ES" sz="3200" dirty="0"/>
              <a:t> que puede compensarse con la interrupción del TAR en el diagnóstico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0772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77F468-6522-71E2-EF50-942D56EE9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" y="2819400"/>
            <a:ext cx="12192006" cy="1219200"/>
          </a:xfrm>
          <a:prstGeom prst="rect">
            <a:avLst/>
          </a:prstGeom>
          <a:ln>
            <a:noFill/>
          </a:ln>
        </p:spPr>
      </p:pic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683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E60F5-3E84-1907-76B7-0D035C54E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285"/>
            <a:ext cx="10515600" cy="1325563"/>
          </a:xfrm>
        </p:spPr>
        <p:txBody>
          <a:bodyPr/>
          <a:lstStyle/>
          <a:p>
            <a:pPr algn="ctr"/>
            <a:r>
              <a:rPr lang="es-ES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Introducción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4D10F1-A034-8C3B-B0BD-A9F49A790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s-ES" sz="2400" dirty="0">
                <a:effectLst/>
                <a:latin typeface="Arial" panose="020B0604020202020204" pitchFamily="34" charset="0"/>
              </a:rPr>
              <a:t>A pesar de la falta de datos de eficacia en humanos, </a:t>
            </a:r>
            <a:r>
              <a:rPr lang="es-ES" sz="2400" dirty="0" err="1">
                <a:effectLst/>
                <a:latin typeface="Arial" panose="020B0604020202020204" pitchFamily="34" charset="0"/>
              </a:rPr>
              <a:t>Tecovirimat</a:t>
            </a:r>
            <a:r>
              <a:rPr lang="es-ES" sz="2400" dirty="0">
                <a:effectLst/>
                <a:latin typeface="Arial" panose="020B0604020202020204" pitchFamily="34" charset="0"/>
              </a:rPr>
              <a:t> se prescribió ampliamente a personas con VIH (PWH) con MPOX durante la epidemia de MPOX de 2022, particularmente entre aquellos con CD4+ bajos o manifestaciones clínicas severas de MPOX.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85680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E60F5-3E84-1907-76B7-0D035C54E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pPr algn="ctr"/>
            <a:r>
              <a:rPr lang="es-ES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Métodos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4D10F1-A034-8C3B-B0BD-A9F49A790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0908"/>
            <a:ext cx="10515600" cy="570585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s-ES" sz="8000" dirty="0">
                <a:solidFill>
                  <a:srgbClr val="C00000"/>
                </a:solidFill>
                <a:effectLst/>
              </a:rPr>
              <a:t>Población de cohorte retrospectiva</a:t>
            </a:r>
            <a:r>
              <a:rPr lang="es-ES" sz="8000" dirty="0">
                <a:effectLst/>
              </a:rPr>
              <a:t>: VIH diagnosticados de MPOX en cuatro hospitales en Atlanta, Georgia, entre el 6/1/2022 y el 10/7/2022.</a:t>
            </a:r>
          </a:p>
          <a:p>
            <a:pPr>
              <a:lnSpc>
                <a:spcPct val="120000"/>
              </a:lnSpc>
            </a:pPr>
            <a:r>
              <a:rPr lang="es-ES" sz="8000" dirty="0">
                <a:solidFill>
                  <a:srgbClr val="C00000"/>
                </a:solidFill>
                <a:effectLst/>
              </a:rPr>
              <a:t>Grupos:</a:t>
            </a:r>
          </a:p>
          <a:p>
            <a:pPr lvl="1">
              <a:lnSpc>
                <a:spcPct val="120000"/>
              </a:lnSpc>
            </a:pPr>
            <a:r>
              <a:rPr lang="es-ES" sz="7200" dirty="0">
                <a:effectLst/>
              </a:rPr>
              <a:t>A. </a:t>
            </a:r>
            <a:r>
              <a:rPr lang="es-ES" sz="7200" dirty="0">
                <a:solidFill>
                  <a:srgbClr val="C00000"/>
                </a:solidFill>
              </a:rPr>
              <a:t> Pacientes </a:t>
            </a:r>
            <a:r>
              <a:rPr lang="es-ES" sz="7200" dirty="0">
                <a:solidFill>
                  <a:srgbClr val="C00000"/>
                </a:solidFill>
                <a:effectLst/>
              </a:rPr>
              <a:t>tratados con </a:t>
            </a:r>
            <a:r>
              <a:rPr lang="es-ES" sz="7200" dirty="0" err="1">
                <a:solidFill>
                  <a:srgbClr val="C00000"/>
                </a:solidFill>
                <a:effectLst/>
              </a:rPr>
              <a:t>Tecovirimat</a:t>
            </a:r>
            <a:r>
              <a:rPr lang="es-ES" sz="7200" dirty="0">
                <a:solidFill>
                  <a:srgbClr val="C00000"/>
                </a:solidFill>
                <a:effectLst/>
              </a:rPr>
              <a:t> dentro de los 7 días </a:t>
            </a:r>
            <a:r>
              <a:rPr lang="es-ES" sz="7200" dirty="0">
                <a:effectLst/>
              </a:rPr>
              <a:t>posteriores al inicio de los síntomas (cohorte de </a:t>
            </a:r>
            <a:r>
              <a:rPr lang="es-ES" sz="7200" dirty="0" err="1">
                <a:effectLst/>
              </a:rPr>
              <a:t>Tecovirimat</a:t>
            </a:r>
            <a:r>
              <a:rPr lang="es-ES" sz="7200" dirty="0">
                <a:effectLst/>
              </a:rPr>
              <a:t> temprano)</a:t>
            </a:r>
          </a:p>
          <a:p>
            <a:pPr lvl="1">
              <a:lnSpc>
                <a:spcPct val="120000"/>
              </a:lnSpc>
            </a:pPr>
            <a:r>
              <a:rPr lang="es-ES" sz="7200" dirty="0">
                <a:effectLst/>
              </a:rPr>
              <a:t>B. </a:t>
            </a:r>
            <a:r>
              <a:rPr lang="es-ES" sz="7200" dirty="0"/>
              <a:t> </a:t>
            </a:r>
            <a:r>
              <a:rPr lang="es-ES" sz="7200" dirty="0">
                <a:solidFill>
                  <a:srgbClr val="C00000"/>
                </a:solidFill>
              </a:rPr>
              <a:t>Pacientes </a:t>
            </a:r>
            <a:r>
              <a:rPr lang="es-ES" sz="7200" dirty="0" err="1">
                <a:solidFill>
                  <a:srgbClr val="C00000"/>
                </a:solidFill>
              </a:rPr>
              <a:t>tartados</a:t>
            </a:r>
            <a:r>
              <a:rPr lang="es-ES" sz="7200" dirty="0">
                <a:solidFill>
                  <a:srgbClr val="C00000"/>
                </a:solidFill>
              </a:rPr>
              <a:t> con </a:t>
            </a:r>
            <a:r>
              <a:rPr lang="es-ES" sz="7200" dirty="0">
                <a:solidFill>
                  <a:srgbClr val="C00000"/>
                </a:solidFill>
                <a:effectLst/>
              </a:rPr>
              <a:t> </a:t>
            </a:r>
            <a:r>
              <a:rPr lang="es-ES" sz="7200" dirty="0" err="1">
                <a:solidFill>
                  <a:srgbClr val="C00000"/>
                </a:solidFill>
                <a:effectLst/>
              </a:rPr>
              <a:t>tecovirimat</a:t>
            </a:r>
            <a:r>
              <a:rPr lang="es-ES" sz="7200" dirty="0">
                <a:solidFill>
                  <a:srgbClr val="C00000"/>
                </a:solidFill>
                <a:effectLst/>
              </a:rPr>
              <a:t> &gt; 7 días después</a:t>
            </a:r>
            <a:r>
              <a:rPr lang="es-ES" sz="7200" dirty="0">
                <a:effectLst/>
              </a:rPr>
              <a:t> del inicio de los síntomas o </a:t>
            </a:r>
            <a:r>
              <a:rPr lang="es-ES" sz="7200" dirty="0">
                <a:solidFill>
                  <a:srgbClr val="C00000"/>
                </a:solidFill>
                <a:effectLst/>
              </a:rPr>
              <a:t>no recibieron </a:t>
            </a:r>
            <a:r>
              <a:rPr lang="es-ES" sz="7200" dirty="0" err="1">
                <a:solidFill>
                  <a:srgbClr val="C00000"/>
                </a:solidFill>
                <a:effectLst/>
              </a:rPr>
              <a:t>tecovirimat</a:t>
            </a:r>
            <a:r>
              <a:rPr lang="es-ES" sz="7200" dirty="0">
                <a:effectLst/>
              </a:rPr>
              <a:t> (cohorte de </a:t>
            </a:r>
            <a:r>
              <a:rPr lang="es-ES" sz="7200" dirty="0" err="1">
                <a:effectLst/>
              </a:rPr>
              <a:t>tecovirimat</a:t>
            </a:r>
            <a:r>
              <a:rPr lang="es-ES" sz="7200" dirty="0">
                <a:effectLst/>
              </a:rPr>
              <a:t> </a:t>
            </a:r>
            <a:r>
              <a:rPr lang="es-ES" sz="7200" dirty="0"/>
              <a:t>t</a:t>
            </a:r>
            <a:r>
              <a:rPr lang="es-ES" sz="7200" dirty="0">
                <a:effectLst/>
              </a:rPr>
              <a:t>ardío o sin </a:t>
            </a:r>
            <a:r>
              <a:rPr lang="es-ES" sz="7200" dirty="0" err="1">
                <a:effectLst/>
              </a:rPr>
              <a:t>tto</a:t>
            </a:r>
            <a:r>
              <a:rPr lang="es-ES" sz="7200" dirty="0">
                <a:effectLst/>
              </a:rPr>
              <a:t>).</a:t>
            </a:r>
          </a:p>
          <a:p>
            <a:pPr>
              <a:lnSpc>
                <a:spcPct val="120000"/>
              </a:lnSpc>
            </a:pPr>
            <a:r>
              <a:rPr lang="es-ES" sz="8000" dirty="0">
                <a:solidFill>
                  <a:srgbClr val="C00000"/>
                </a:solidFill>
                <a:effectLst/>
              </a:rPr>
              <a:t>Resultado</a:t>
            </a:r>
            <a:r>
              <a:rPr lang="es-ES" sz="8000" dirty="0">
                <a:effectLst/>
              </a:rPr>
              <a:t>: la tasa de progresión de la enfermedad MPOX se comparó entre ambas cohortes </a:t>
            </a:r>
          </a:p>
          <a:p>
            <a:pPr>
              <a:lnSpc>
                <a:spcPct val="120000"/>
              </a:lnSpc>
            </a:pPr>
            <a:r>
              <a:rPr lang="es-ES" sz="8000" dirty="0">
                <a:solidFill>
                  <a:srgbClr val="C00000"/>
                </a:solidFill>
                <a:effectLst/>
              </a:rPr>
              <a:t>Progresión de la enfermedad</a:t>
            </a:r>
            <a:r>
              <a:rPr lang="es-ES" sz="8000" dirty="0">
                <a:effectLst/>
              </a:rPr>
              <a:t>: desarrollo de al menos un criterio severo MPOX (según la definición de los CDC) después del día 7.</a:t>
            </a:r>
          </a:p>
          <a:p>
            <a:pPr>
              <a:lnSpc>
                <a:spcPct val="120000"/>
              </a:lnSpc>
            </a:pPr>
            <a:r>
              <a:rPr lang="es-ES" sz="8000" dirty="0">
                <a:effectLst/>
              </a:rPr>
              <a:t>Modelos de regresión logística multivariable: las variables asociadas a: (a) que se prescribiera </a:t>
            </a:r>
            <a:r>
              <a:rPr lang="es-ES" sz="8000" dirty="0" err="1">
                <a:effectLst/>
              </a:rPr>
              <a:t>tecovirimat</a:t>
            </a:r>
            <a:r>
              <a:rPr lang="es-ES" sz="8000" dirty="0">
                <a:effectLst/>
              </a:rPr>
              <a:t> o (b) progresión de la enfermedad MPOX. </a:t>
            </a:r>
          </a:p>
          <a:p>
            <a:pPr>
              <a:lnSpc>
                <a:spcPct val="120000"/>
              </a:lnSpc>
            </a:pPr>
            <a:r>
              <a:rPr lang="es-ES" sz="8000" dirty="0">
                <a:effectLst/>
              </a:rPr>
              <a:t>Los individuos fueron emparejados 1: 1 utilizando </a:t>
            </a:r>
            <a:r>
              <a:rPr lang="en-US" sz="8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propensity scores </a:t>
            </a:r>
            <a:r>
              <a:rPr lang="es-ES" sz="8000" dirty="0">
                <a:effectLst/>
              </a:rPr>
              <a:t>basados en las variables identificadas para formar las 2 cohortes.</a:t>
            </a:r>
          </a:p>
          <a:p>
            <a:pPr>
              <a:lnSpc>
                <a:spcPct val="120000"/>
              </a:lnSpc>
            </a:pPr>
            <a:endParaRPr lang="es-ES" sz="8000" dirty="0">
              <a:effectLst/>
            </a:endParaRPr>
          </a:p>
          <a:p>
            <a:pPr>
              <a:lnSpc>
                <a:spcPct val="120000"/>
              </a:lnSpc>
            </a:pPr>
            <a:endParaRPr lang="es-ES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s-ES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dirty="0"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8832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9D263E-AE64-21F2-C3AA-4E9F54F65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37" y="288485"/>
            <a:ext cx="11124327" cy="616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132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B0486E-7F84-BA45-BE14-76DBA8CE9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704" y="512759"/>
            <a:ext cx="6682558" cy="6164658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809EBF-2F64-9FB6-AF28-690127E1889E}"/>
              </a:ext>
            </a:extLst>
          </p:cNvPr>
          <p:cNvSpPr txBox="1"/>
          <p:nvPr/>
        </p:nvSpPr>
        <p:spPr>
          <a:xfrm>
            <a:off x="292608" y="1427157"/>
            <a:ext cx="4785096" cy="4753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/>
              <a:t>112 PWH se incluyeron en el análisis: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cohorte temprana de </a:t>
            </a:r>
            <a:r>
              <a:rPr lang="es-ES" sz="2000" dirty="0" err="1"/>
              <a:t>Tecovirimat</a:t>
            </a:r>
            <a:r>
              <a:rPr lang="es-ES" sz="2000" dirty="0"/>
              <a:t>: 56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cohorte tardía/ sin </a:t>
            </a:r>
            <a:r>
              <a:rPr lang="es-ES" sz="2000" dirty="0" err="1"/>
              <a:t>tecovirimat</a:t>
            </a:r>
            <a:r>
              <a:rPr lang="es-ES" sz="2000" dirty="0"/>
              <a:t>: 56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54 (96.4%)  hombres cisgénero.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las variables emparejadas incluyen: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Edad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Raza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supresión virológica del VIH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afectación de mucosas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hospitalización en día 7</a:t>
            </a:r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B56A710-E7F9-FC6B-83F5-723B4E6F8D63}"/>
              </a:ext>
            </a:extLst>
          </p:cNvPr>
          <p:cNvSpPr/>
          <p:nvPr/>
        </p:nvSpPr>
        <p:spPr>
          <a:xfrm>
            <a:off x="5189934" y="5361133"/>
            <a:ext cx="6459760" cy="4048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38652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74DF7-2CA5-0AA2-8043-B9D6C4F26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Conclusiones</a:t>
            </a:r>
            <a:br>
              <a:rPr lang="es-ES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B718EA-186C-62A1-0687-A019A7977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756392" cy="51212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s-ES" b="1" dirty="0">
                <a:solidFill>
                  <a:srgbClr val="C00000"/>
                </a:solidFill>
                <a:effectLst/>
              </a:rPr>
              <a:t>Pacientes VIH con MPOX en los que se prescribió  </a:t>
            </a:r>
            <a:r>
              <a:rPr lang="es-ES" b="1" dirty="0" err="1">
                <a:solidFill>
                  <a:srgbClr val="C00000"/>
                </a:solidFill>
                <a:effectLst/>
              </a:rPr>
              <a:t>Tecovirimat</a:t>
            </a:r>
            <a:r>
              <a:rPr lang="es-ES" b="1" dirty="0">
                <a:solidFill>
                  <a:srgbClr val="C00000"/>
                </a:solidFill>
                <a:effectLst/>
              </a:rPr>
              <a:t> dentro de los 7 días posteriores al inicio de los síntomas tenían menos probabilidades de tener una progresión de MPOX </a:t>
            </a:r>
            <a:r>
              <a:rPr lang="es-ES" dirty="0">
                <a:effectLst/>
              </a:rPr>
              <a:t>que aquellos que no recibió </a:t>
            </a:r>
            <a:r>
              <a:rPr lang="es-ES" dirty="0" err="1">
                <a:effectLst/>
              </a:rPr>
              <a:t>Tecovirimat</a:t>
            </a:r>
            <a:r>
              <a:rPr lang="es-ES" dirty="0">
                <a:effectLst/>
              </a:rPr>
              <a:t> de forma temprana.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s-ES" dirty="0">
                <a:effectLst/>
              </a:rPr>
              <a:t>En ausencia de ensayos controlados aleatorios que evalúen la eficacia del </a:t>
            </a:r>
            <a:r>
              <a:rPr lang="es-ES" dirty="0" err="1">
                <a:effectLst/>
              </a:rPr>
              <a:t>tecovirimat</a:t>
            </a:r>
            <a:r>
              <a:rPr lang="es-ES" dirty="0">
                <a:effectLst/>
              </a:rPr>
              <a:t> para MPOX, </a:t>
            </a:r>
            <a:r>
              <a:rPr lang="es-ES" b="1" dirty="0">
                <a:solidFill>
                  <a:srgbClr val="C00000"/>
                </a:solidFill>
                <a:effectLst/>
              </a:rPr>
              <a:t>estos resultados respaldan el inicio de </a:t>
            </a:r>
            <a:r>
              <a:rPr lang="es-ES" b="1" dirty="0" err="1">
                <a:solidFill>
                  <a:srgbClr val="C00000"/>
                </a:solidFill>
                <a:effectLst/>
              </a:rPr>
              <a:t>tecovirimat</a:t>
            </a:r>
            <a:r>
              <a:rPr lang="es-ES" b="1" dirty="0">
                <a:solidFill>
                  <a:srgbClr val="C00000"/>
                </a:solidFill>
                <a:effectLst/>
              </a:rPr>
              <a:t> en todo PWH tan pronto como se sospeche un diagnóstico de MPOX,</a:t>
            </a:r>
            <a:r>
              <a:rPr lang="es-ES" dirty="0">
                <a:effectLst/>
              </a:rPr>
              <a:t> </a:t>
            </a:r>
            <a:r>
              <a:rPr lang="es-ES" b="1" u="sng" dirty="0">
                <a:solidFill>
                  <a:srgbClr val="C00000"/>
                </a:solidFill>
                <a:effectLst/>
              </a:rPr>
              <a:t>especialmente</a:t>
            </a:r>
            <a:r>
              <a:rPr lang="es-ES" dirty="0">
                <a:effectLst/>
              </a:rPr>
              <a:t> en aquellos con </a:t>
            </a:r>
            <a:r>
              <a:rPr lang="es-ES" b="1" dirty="0">
                <a:solidFill>
                  <a:srgbClr val="C00000"/>
                </a:solidFill>
                <a:effectLst/>
              </a:rPr>
              <a:t>viremia por VIH no suprimida</a:t>
            </a:r>
            <a:r>
              <a:rPr lang="es-ES" dirty="0">
                <a:effectLst/>
              </a:rPr>
              <a:t>, </a:t>
            </a:r>
            <a:r>
              <a:rPr lang="es-ES" b="1" dirty="0">
                <a:solidFill>
                  <a:srgbClr val="C00000"/>
                </a:solidFill>
                <a:effectLst/>
              </a:rPr>
              <a:t>afectación mucosa o factores de riesgo adicionales para el desarrollo de enfermedad MPOX grave.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60980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C7803E-274A-9786-FB63-286AB9A5F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4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AAE1287-8793-7887-B73B-25C8C560E1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737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67F1EFF-083D-2391-DB9B-F9EBE6BA5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112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824BEDB-B8F1-393E-9B25-ED9B1DFA6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771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885BE49-29A2-672B-D3B2-C3F134AE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Introducción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66727FD-6E47-8EB8-2D10-8F6A1C7EA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Las vacunas convencionales </a:t>
            </a:r>
            <a:r>
              <a:rPr lang="es-ES" b="1" dirty="0">
                <a:solidFill>
                  <a:srgbClr val="C00000"/>
                </a:solidFill>
              </a:rPr>
              <a:t>(</a:t>
            </a:r>
            <a:r>
              <a:rPr lang="es-ES" b="1" dirty="0" err="1">
                <a:solidFill>
                  <a:srgbClr val="C00000"/>
                </a:solidFill>
              </a:rPr>
              <a:t>Engerix</a:t>
            </a:r>
            <a:r>
              <a:rPr lang="es-ES" b="1" dirty="0">
                <a:solidFill>
                  <a:srgbClr val="C00000"/>
                </a:solidFill>
              </a:rPr>
              <a:t>) </a:t>
            </a:r>
            <a:r>
              <a:rPr lang="es-ES" dirty="0"/>
              <a:t>basadas en el antígeno de superficie de la hepatitis B (HBsAg) logran una </a:t>
            </a:r>
            <a:r>
              <a:rPr lang="es-ES" b="1" u="sng" dirty="0">
                <a:solidFill>
                  <a:srgbClr val="C00000"/>
                </a:solidFill>
              </a:rPr>
              <a:t>respuesta de </a:t>
            </a:r>
            <a:r>
              <a:rPr lang="es-ES" b="1" u="sng" dirty="0" err="1">
                <a:solidFill>
                  <a:srgbClr val="C00000"/>
                </a:solidFill>
              </a:rPr>
              <a:t>seroprotección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dirty="0"/>
              <a:t>(SPR, HBsAb≥10 </a:t>
            </a:r>
            <a:r>
              <a:rPr lang="es-ES" dirty="0" err="1"/>
              <a:t>mUI</a:t>
            </a:r>
            <a:r>
              <a:rPr lang="es-ES" dirty="0"/>
              <a:t>/</a:t>
            </a:r>
            <a:r>
              <a:rPr lang="es-ES" dirty="0" err="1"/>
              <a:t>mL</a:t>
            </a:r>
            <a:r>
              <a:rPr lang="es-ES" dirty="0"/>
              <a:t>) en el </a:t>
            </a:r>
            <a:r>
              <a:rPr lang="es-ES" b="1" dirty="0"/>
              <a:t>35-80%</a:t>
            </a:r>
            <a:r>
              <a:rPr lang="es-ES" dirty="0"/>
              <a:t> de los pacientes VIH+ con 3 dosis. </a:t>
            </a:r>
          </a:p>
          <a:p>
            <a:r>
              <a:rPr lang="es-ES" dirty="0"/>
              <a:t>La vacuna </a:t>
            </a:r>
            <a:r>
              <a:rPr lang="es-ES" dirty="0" err="1"/>
              <a:t>HepB-CpG</a:t>
            </a:r>
            <a:r>
              <a:rPr lang="es-ES" dirty="0"/>
              <a:t> (</a:t>
            </a:r>
            <a:r>
              <a:rPr lang="es-ES" sz="2800" b="1" dirty="0">
                <a:solidFill>
                  <a:srgbClr val="C00000"/>
                </a:solidFill>
                <a:effectLst/>
              </a:rPr>
              <a:t>HEPLISAV B) </a:t>
            </a:r>
            <a:r>
              <a:rPr lang="es-ES" sz="2800" dirty="0">
                <a:effectLst/>
              </a:rPr>
              <a:t>(</a:t>
            </a:r>
            <a:r>
              <a:rPr lang="es-ES" dirty="0"/>
              <a:t>vacuna con un adyuvante agonista de TLR-9) logra una SPR alta en VIH+, pero existen datos limitados para los que no responden a las vacunas convencionales.</a:t>
            </a:r>
          </a:p>
        </p:txBody>
      </p:sp>
    </p:spTree>
    <p:extLst>
      <p:ext uri="{BB962C8B-B14F-4D97-AF65-F5344CB8AC3E}">
        <p14:creationId xmlns:p14="http://schemas.microsoft.com/office/powerpoint/2010/main" val="26738102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885BE49-29A2-672B-D3B2-C3F134AE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Introducción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66727FD-6E47-8EB8-2D10-8F6A1C7EA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rgbClr val="C00000"/>
                </a:solidFill>
                <a:effectLst/>
              </a:rPr>
              <a:t>HEPLISAV B 20 microgramos solución inyectable</a:t>
            </a:r>
          </a:p>
          <a:p>
            <a:r>
              <a:rPr lang="es-ES" dirty="0">
                <a:effectLst/>
              </a:rPr>
              <a:t>Vacuna contra la hepatitis B (ADN recombinante, </a:t>
            </a:r>
            <a:r>
              <a:rPr lang="es-ES" dirty="0" err="1">
                <a:effectLst/>
              </a:rPr>
              <a:t>adyuvada</a:t>
            </a:r>
            <a:r>
              <a:rPr lang="es-ES" dirty="0">
                <a:effectLst/>
              </a:rPr>
              <a:t>) </a:t>
            </a:r>
          </a:p>
          <a:p>
            <a:pPr lvl="1"/>
            <a:r>
              <a:rPr lang="es-ES" b="1" dirty="0"/>
              <a:t> C</a:t>
            </a:r>
            <a:r>
              <a:rPr lang="es-ES" b="1" dirty="0">
                <a:effectLst/>
              </a:rPr>
              <a:t>omposición cualitativa y cuantitativa </a:t>
            </a:r>
            <a:endParaRPr lang="es-ES" dirty="0">
              <a:effectLst/>
            </a:endParaRPr>
          </a:p>
          <a:p>
            <a:pPr lvl="2"/>
            <a:r>
              <a:rPr lang="es-ES" dirty="0">
                <a:effectLst/>
              </a:rPr>
              <a:t>Una dosis (0,5 ml) contiene: </a:t>
            </a:r>
          </a:p>
          <a:p>
            <a:pPr lvl="3"/>
            <a:r>
              <a:rPr lang="es-ES" dirty="0">
                <a:effectLst/>
              </a:rPr>
              <a:t>Antígeno de superficie del virus de la hepatitis B (</a:t>
            </a:r>
            <a:r>
              <a:rPr lang="es-ES" dirty="0" err="1">
                <a:effectLst/>
              </a:rPr>
              <a:t>AgHBs</a:t>
            </a:r>
            <a:r>
              <a:rPr lang="es-ES" dirty="0">
                <a:effectLst/>
              </a:rPr>
              <a:t>)1,2 20 microgramos </a:t>
            </a:r>
          </a:p>
          <a:p>
            <a:pPr lvl="2"/>
            <a:r>
              <a:rPr lang="es-ES" dirty="0" err="1">
                <a:solidFill>
                  <a:srgbClr val="C00000"/>
                </a:solidFill>
                <a:effectLst/>
              </a:rPr>
              <a:t>Adyuvada</a:t>
            </a:r>
            <a:r>
              <a:rPr lang="es-ES" dirty="0">
                <a:solidFill>
                  <a:srgbClr val="C00000"/>
                </a:solidFill>
                <a:effectLst/>
              </a:rPr>
              <a:t> </a:t>
            </a:r>
            <a:r>
              <a:rPr lang="es-ES" dirty="0">
                <a:effectLst/>
              </a:rPr>
              <a:t>con 3 000 microgramos de </a:t>
            </a:r>
            <a:r>
              <a:rPr lang="es-ES" dirty="0" err="1">
                <a:solidFill>
                  <a:srgbClr val="C00000"/>
                </a:solidFill>
                <a:effectLst/>
              </a:rPr>
              <a:t>CpG</a:t>
            </a:r>
            <a:r>
              <a:rPr lang="es-ES" dirty="0">
                <a:solidFill>
                  <a:srgbClr val="C00000"/>
                </a:solidFill>
                <a:effectLst/>
              </a:rPr>
              <a:t> 1018, un oligonucleótido de 22 nucleótidos que contiene patrones </a:t>
            </a:r>
            <a:r>
              <a:rPr lang="es-ES" dirty="0" err="1">
                <a:solidFill>
                  <a:srgbClr val="C00000"/>
                </a:solidFill>
                <a:effectLst/>
              </a:rPr>
              <a:t>CpG</a:t>
            </a:r>
            <a:r>
              <a:rPr lang="es-ES" dirty="0">
                <a:solidFill>
                  <a:srgbClr val="C00000"/>
                </a:solidFill>
                <a:effectLst/>
              </a:rPr>
              <a:t> no metilados similares a los presentes en el ADN microbiano. </a:t>
            </a:r>
          </a:p>
          <a:p>
            <a:pPr lvl="2"/>
            <a:r>
              <a:rPr lang="es-ES" dirty="0">
                <a:solidFill>
                  <a:srgbClr val="C00000"/>
                </a:solidFill>
                <a:effectLst/>
              </a:rPr>
              <a:t> Producido por la tecnología del ADN recombinante en células de levadura (</a:t>
            </a:r>
            <a:r>
              <a:rPr lang="es-ES" i="1" dirty="0" err="1">
                <a:solidFill>
                  <a:srgbClr val="C00000"/>
                </a:solidFill>
                <a:effectLst/>
              </a:rPr>
              <a:t>Hansenula</a:t>
            </a:r>
            <a:r>
              <a:rPr lang="es-ES" i="1" dirty="0">
                <a:solidFill>
                  <a:srgbClr val="C00000"/>
                </a:solidFill>
                <a:effectLst/>
              </a:rPr>
              <a:t> </a:t>
            </a:r>
            <a:r>
              <a:rPr lang="es-ES" i="1" dirty="0" err="1">
                <a:solidFill>
                  <a:srgbClr val="C00000"/>
                </a:solidFill>
                <a:effectLst/>
              </a:rPr>
              <a:t>polymorpha</a:t>
            </a:r>
            <a:r>
              <a:rPr lang="es-ES" dirty="0">
                <a:solidFill>
                  <a:srgbClr val="C00000"/>
                </a:solidFill>
                <a:effectLst/>
              </a:rPr>
              <a:t>). 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5964761-CA69-B827-AF4A-E9EDD09570DC}"/>
              </a:ext>
            </a:extLst>
          </p:cNvPr>
          <p:cNvSpPr txBox="1"/>
          <p:nvPr/>
        </p:nvSpPr>
        <p:spPr>
          <a:xfrm>
            <a:off x="3914775" y="6176963"/>
            <a:ext cx="810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Ficha técnica. </a:t>
            </a:r>
            <a:r>
              <a:rPr lang="es-ES" dirty="0">
                <a:effectLst/>
              </a:rPr>
              <a:t>Agencia Europea de Medicamentos: http://</a:t>
            </a:r>
            <a:r>
              <a:rPr lang="es-ES" dirty="0" err="1">
                <a:effectLst/>
              </a:rPr>
              <a:t>www.ema.europa.eu</a:t>
            </a:r>
            <a:r>
              <a:rPr lang="es-ES" dirty="0">
                <a:effectLst/>
              </a:rPr>
              <a:t>. 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440582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292FF7B-FBA9-0243-5019-10FFD842A0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C745439-2CF8-DB98-F76E-D8A32D17CBC7}"/>
              </a:ext>
            </a:extLst>
          </p:cNvPr>
          <p:cNvSpPr/>
          <p:nvPr/>
        </p:nvSpPr>
        <p:spPr>
          <a:xfrm>
            <a:off x="671513" y="2943224"/>
            <a:ext cx="10029825" cy="485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4339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A609877-0BD7-77BB-8367-611429E48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61264"/>
            <a:ext cx="7772400" cy="433547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090DBDF-B24B-48F9-D4ED-7AC21AEC410F}"/>
              </a:ext>
            </a:extLst>
          </p:cNvPr>
          <p:cNvSpPr txBox="1"/>
          <p:nvPr/>
        </p:nvSpPr>
        <p:spPr>
          <a:xfrm>
            <a:off x="7136614" y="3586163"/>
            <a:ext cx="3207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accent2"/>
                </a:solidFill>
                <a:effectLst/>
              </a:rPr>
              <a:t>HEPLISAV B    2 dosis</a:t>
            </a:r>
            <a:endParaRPr lang="es-ES" sz="2800" dirty="0">
              <a:solidFill>
                <a:schemeClr val="accent2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881406-F699-371F-25AF-E174D1BBC9BE}"/>
              </a:ext>
            </a:extLst>
          </p:cNvPr>
          <p:cNvSpPr txBox="1"/>
          <p:nvPr/>
        </p:nvSpPr>
        <p:spPr>
          <a:xfrm>
            <a:off x="7131850" y="4181479"/>
            <a:ext cx="33123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00B050"/>
                </a:solidFill>
                <a:effectLst/>
              </a:rPr>
              <a:t>HEPLISAV B    3 dosis</a:t>
            </a:r>
            <a:endParaRPr lang="es-ES" sz="2800" dirty="0">
              <a:solidFill>
                <a:srgbClr val="00B05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3A7A527-CC41-E45C-2869-F9066B168BDB}"/>
              </a:ext>
            </a:extLst>
          </p:cNvPr>
          <p:cNvSpPr txBox="1"/>
          <p:nvPr/>
        </p:nvSpPr>
        <p:spPr>
          <a:xfrm>
            <a:off x="7127086" y="4748219"/>
            <a:ext cx="33123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>
                    <a:lumMod val="50000"/>
                  </a:schemeClr>
                </a:solidFill>
                <a:effectLst/>
              </a:rPr>
              <a:t>ENGERIX         3 dosis</a:t>
            </a:r>
            <a:endParaRPr lang="es-E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534F67E-F960-CFB4-E314-F3DA22410DA5}"/>
              </a:ext>
            </a:extLst>
          </p:cNvPr>
          <p:cNvSpPr/>
          <p:nvPr/>
        </p:nvSpPr>
        <p:spPr>
          <a:xfrm>
            <a:off x="2552700" y="1854200"/>
            <a:ext cx="7251700" cy="1384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CA791C8-DEF9-0132-006A-DD3481F01BEA}"/>
              </a:ext>
            </a:extLst>
          </p:cNvPr>
          <p:cNvCxnSpPr/>
          <p:nvPr/>
        </p:nvCxnSpPr>
        <p:spPr>
          <a:xfrm>
            <a:off x="4864100" y="2413000"/>
            <a:ext cx="1409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3A71E91-7FFA-CD2C-01E1-AD6B402DBCD1}"/>
              </a:ext>
            </a:extLst>
          </p:cNvPr>
          <p:cNvCxnSpPr>
            <a:cxnSpLocks/>
          </p:cNvCxnSpPr>
          <p:nvPr/>
        </p:nvCxnSpPr>
        <p:spPr>
          <a:xfrm>
            <a:off x="8610600" y="27686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3D283E99-288F-E772-2267-A2A7B0A90B19}"/>
              </a:ext>
            </a:extLst>
          </p:cNvPr>
          <p:cNvCxnSpPr>
            <a:cxnSpLocks/>
          </p:cNvCxnSpPr>
          <p:nvPr/>
        </p:nvCxnSpPr>
        <p:spPr>
          <a:xfrm>
            <a:off x="5410200" y="1739900"/>
            <a:ext cx="2311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2772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E188E15-847C-288B-83CA-0C03519F7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" r="30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93B2D36-8392-4B68-6BDF-1D24A3DE31B6}"/>
              </a:ext>
            </a:extLst>
          </p:cNvPr>
          <p:cNvSpPr/>
          <p:nvPr/>
        </p:nvSpPr>
        <p:spPr>
          <a:xfrm>
            <a:off x="771525" y="1143000"/>
            <a:ext cx="5172075" cy="1543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CAE7AC2-25BA-8A11-DEF2-0124E6BB13B2}"/>
              </a:ext>
            </a:extLst>
          </p:cNvPr>
          <p:cNvSpPr/>
          <p:nvPr/>
        </p:nvSpPr>
        <p:spPr>
          <a:xfrm>
            <a:off x="781049" y="3827767"/>
            <a:ext cx="5172075" cy="9871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8645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1F607DD-4992-2121-7005-2D54FEC33F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E720D7CC-CCB1-3947-0C59-E4C813C1250F}"/>
              </a:ext>
            </a:extLst>
          </p:cNvPr>
          <p:cNvCxnSpPr/>
          <p:nvPr/>
        </p:nvCxnSpPr>
        <p:spPr>
          <a:xfrm>
            <a:off x="1363579" y="3240505"/>
            <a:ext cx="96252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B046D96-562E-386D-9038-9A2CD4454337}"/>
              </a:ext>
            </a:extLst>
          </p:cNvPr>
          <p:cNvCxnSpPr/>
          <p:nvPr/>
        </p:nvCxnSpPr>
        <p:spPr>
          <a:xfrm>
            <a:off x="1371601" y="3713745"/>
            <a:ext cx="96252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0668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3BFD80F-F67B-433F-CC38-56D1243F95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2C9EDFC-12D1-521B-629E-D5018F200DBA}"/>
              </a:ext>
            </a:extLst>
          </p:cNvPr>
          <p:cNvSpPr/>
          <p:nvPr/>
        </p:nvSpPr>
        <p:spPr>
          <a:xfrm>
            <a:off x="614367" y="1614488"/>
            <a:ext cx="11044238" cy="1343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35D360E-6A82-8770-95A6-18D438ADA184}"/>
              </a:ext>
            </a:extLst>
          </p:cNvPr>
          <p:cNvSpPr/>
          <p:nvPr/>
        </p:nvSpPr>
        <p:spPr>
          <a:xfrm>
            <a:off x="514350" y="4924438"/>
            <a:ext cx="11296655" cy="1119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43168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F1A765D-0AC9-CC94-B329-15EB33CAD9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" b="-1"/>
          <a:stretch/>
        </p:blipFill>
        <p:spPr>
          <a:xfrm>
            <a:off x="20" y="3695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1D91289-E524-5690-11B9-3364F424C868}"/>
              </a:ext>
            </a:extLst>
          </p:cNvPr>
          <p:cNvSpPr txBox="1"/>
          <p:nvPr/>
        </p:nvSpPr>
        <p:spPr>
          <a:xfrm>
            <a:off x="177800" y="6749534"/>
            <a:ext cx="54102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b="1" u="sng" dirty="0">
                <a:solidFill>
                  <a:srgbClr val="C00000"/>
                </a:solidFill>
              </a:rPr>
              <a:t>Respuesta de </a:t>
            </a:r>
            <a:r>
              <a:rPr lang="es-ES" b="1" u="sng" dirty="0" err="1">
                <a:solidFill>
                  <a:srgbClr val="C00000"/>
                </a:solidFill>
              </a:rPr>
              <a:t>seroprotección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dirty="0"/>
              <a:t>(SPR, HBsAb≥10 </a:t>
            </a:r>
            <a:r>
              <a:rPr lang="es-ES" dirty="0" err="1"/>
              <a:t>mUI</a:t>
            </a:r>
            <a:r>
              <a:rPr lang="es-ES" dirty="0"/>
              <a:t>/</a:t>
            </a:r>
            <a:r>
              <a:rPr lang="es-ES" dirty="0" err="1"/>
              <a:t>mL</a:t>
            </a:r>
            <a:r>
              <a:rPr lang="es-E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73388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AAE1287-8793-7887-B73B-25C8C560E1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3" name="Marcador de contenido 4">
            <a:extLst>
              <a:ext uri="{FF2B5EF4-FFF2-40B4-BE49-F238E27FC236}">
                <a16:creationId xmlns:a16="http://schemas.microsoft.com/office/drawing/2014/main" id="{D9E20225-BE0A-15FC-C443-573E37C0CE33}"/>
              </a:ext>
            </a:extLst>
          </p:cNvPr>
          <p:cNvSpPr txBox="1">
            <a:spLocks/>
          </p:cNvSpPr>
          <p:nvPr/>
        </p:nvSpPr>
        <p:spPr>
          <a:xfrm>
            <a:off x="46465" y="984737"/>
            <a:ext cx="2710803" cy="58719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La </a:t>
            </a:r>
            <a:r>
              <a:rPr lang="es-ES" sz="1400" dirty="0" err="1"/>
              <a:t>decaprenilfosforil</a:t>
            </a:r>
            <a:r>
              <a:rPr lang="es-ES" sz="1400" dirty="0"/>
              <a:t>-</a:t>
            </a:r>
            <a:r>
              <a:rPr lang="el-GR" sz="1400" dirty="0"/>
              <a:t>β-</a:t>
            </a:r>
            <a:r>
              <a:rPr lang="es-ES" sz="1400" dirty="0"/>
              <a:t>D-ribosa 2’-epimerasa </a:t>
            </a:r>
            <a:r>
              <a:rPr lang="es-ES" sz="1400" b="1" dirty="0">
                <a:solidFill>
                  <a:srgbClr val="FF0000"/>
                </a:solidFill>
              </a:rPr>
              <a:t>(DprE1) </a:t>
            </a:r>
            <a:r>
              <a:rPr lang="es-ES" sz="1400" dirty="0"/>
              <a:t>es la enzima clave en la única vía biosintética conocida por la cual las micobacterias producen </a:t>
            </a:r>
            <a:r>
              <a:rPr lang="es-ES" sz="1400" b="1" dirty="0">
                <a:solidFill>
                  <a:srgbClr val="FF0000"/>
                </a:solidFill>
              </a:rPr>
              <a:t>arabinosa</a:t>
            </a:r>
            <a:r>
              <a:rPr lang="es-ES" sz="1400" b="1" dirty="0"/>
              <a:t>,</a:t>
            </a:r>
            <a:r>
              <a:rPr lang="es-ES" sz="1400" dirty="0"/>
              <a:t> que es un componente esencial de la estructura de </a:t>
            </a:r>
            <a:r>
              <a:rPr lang="es-ES" sz="1400" b="1" dirty="0" err="1">
                <a:solidFill>
                  <a:srgbClr val="FF0000"/>
                </a:solidFill>
              </a:rPr>
              <a:t>arabinogalactano</a:t>
            </a:r>
            <a:r>
              <a:rPr lang="es-ES" sz="1400" dirty="0"/>
              <a:t> de la </a:t>
            </a:r>
            <a:r>
              <a:rPr lang="es-ES" sz="1400" b="1" dirty="0">
                <a:solidFill>
                  <a:srgbClr val="FF0000"/>
                </a:solidFill>
              </a:rPr>
              <a:t>pared celular.</a:t>
            </a:r>
          </a:p>
          <a:p>
            <a:r>
              <a:rPr lang="es-ES" sz="1400" dirty="0">
                <a:solidFill>
                  <a:srgbClr val="FF0000"/>
                </a:solidFill>
              </a:rPr>
              <a:t>Las micobacterias con expresión reducida de DprE1 funcional no son viables</a:t>
            </a:r>
          </a:p>
          <a:p>
            <a:r>
              <a:rPr lang="es-ES" sz="1400" dirty="0"/>
              <a:t>Este mecanismo de biosíntesis de arabinosa a través de la </a:t>
            </a:r>
            <a:r>
              <a:rPr lang="es-ES" sz="1400" dirty="0" err="1"/>
              <a:t>decaprenilfosforil</a:t>
            </a:r>
            <a:r>
              <a:rPr lang="es-ES" sz="1400" dirty="0"/>
              <a:t>-</a:t>
            </a:r>
            <a:r>
              <a:rPr lang="el-GR" sz="1400" dirty="0"/>
              <a:t>β-</a:t>
            </a:r>
            <a:r>
              <a:rPr lang="es-ES" sz="1400" dirty="0"/>
              <a:t>D-ribosa es exclusivo de las micobacterias, por lo que existe una selectividad bioquímica inherente </a:t>
            </a:r>
            <a:r>
              <a:rPr lang="es-ES" sz="1400" dirty="0" err="1"/>
              <a:t>frante</a:t>
            </a:r>
            <a:r>
              <a:rPr lang="es-ES" sz="1400" dirty="0"/>
              <a:t> a las células humanas y otras especies bacterianas.</a:t>
            </a:r>
          </a:p>
          <a:p>
            <a:r>
              <a:rPr lang="es-ES" sz="1400" dirty="0"/>
              <a:t>Esta enzima es una diana de una serie de potentes moléculas bactericidas</a:t>
            </a:r>
          </a:p>
          <a:p>
            <a:pPr marL="0" indent="0">
              <a:buNone/>
            </a:pPr>
            <a:r>
              <a:rPr lang="es-ES" sz="1200" dirty="0" err="1">
                <a:effectLst/>
              </a:rPr>
              <a:t>Borthwick</a:t>
            </a:r>
            <a:r>
              <a:rPr lang="es-ES" sz="1200" dirty="0">
                <a:effectLst/>
              </a:rPr>
              <a:t>, J. A.. </a:t>
            </a:r>
            <a:r>
              <a:rPr lang="es-ES" sz="1200" i="1" dirty="0" err="1">
                <a:effectLst/>
              </a:rPr>
              <a:t>Journal</a:t>
            </a:r>
            <a:r>
              <a:rPr lang="es-ES" sz="1200" i="1" dirty="0">
                <a:effectLst/>
              </a:rPr>
              <a:t> </a:t>
            </a:r>
            <a:r>
              <a:rPr lang="es-ES" sz="1200" i="1" dirty="0" err="1">
                <a:effectLst/>
              </a:rPr>
              <a:t>of</a:t>
            </a:r>
            <a:r>
              <a:rPr lang="es-ES" sz="1200" i="1" dirty="0">
                <a:effectLst/>
              </a:rPr>
              <a:t> Medicinal </a:t>
            </a:r>
            <a:r>
              <a:rPr lang="es-ES" sz="1200" i="1" dirty="0" err="1">
                <a:effectLst/>
              </a:rPr>
              <a:t>Chemistry</a:t>
            </a:r>
            <a:r>
              <a:rPr lang="es-ES" sz="1200" dirty="0">
                <a:effectLst/>
              </a:rPr>
              <a:t>, </a:t>
            </a:r>
            <a:r>
              <a:rPr lang="es-ES" sz="1200" i="1" dirty="0">
                <a:effectLst/>
              </a:rPr>
              <a:t>63</a:t>
            </a:r>
            <a:r>
              <a:rPr lang="es-ES" sz="1200" dirty="0">
                <a:effectLst/>
              </a:rPr>
              <a:t>(5), 2557-2576.</a:t>
            </a:r>
            <a:endParaRPr lang="es-ES" sz="12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868DFCB-56D8-448A-9C55-559D44BEF31E}"/>
              </a:ext>
            </a:extLst>
          </p:cNvPr>
          <p:cNvSpPr/>
          <p:nvPr/>
        </p:nvSpPr>
        <p:spPr>
          <a:xfrm>
            <a:off x="2715065" y="2897945"/>
            <a:ext cx="1463040" cy="5310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CC817F4-D594-BCBC-AC9A-D2CC47633F84}"/>
              </a:ext>
            </a:extLst>
          </p:cNvPr>
          <p:cNvSpPr/>
          <p:nvPr/>
        </p:nvSpPr>
        <p:spPr>
          <a:xfrm>
            <a:off x="5935580" y="4716379"/>
            <a:ext cx="3930316" cy="8983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6313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A786C23-53DB-AC8E-80E5-1DA7FEBEB5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20" y="3695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FF66B87-4BC1-4AE1-9420-9D1586C34F6B}"/>
              </a:ext>
            </a:extLst>
          </p:cNvPr>
          <p:cNvSpPr txBox="1"/>
          <p:nvPr/>
        </p:nvSpPr>
        <p:spPr>
          <a:xfrm>
            <a:off x="76200" y="6606748"/>
            <a:ext cx="47752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sz="1600" b="1" u="sng" dirty="0">
                <a:solidFill>
                  <a:srgbClr val="C00000"/>
                </a:solidFill>
              </a:rPr>
              <a:t>Respuesta de </a:t>
            </a:r>
            <a:r>
              <a:rPr lang="es-ES" sz="1600" b="1" u="sng" dirty="0" err="1">
                <a:solidFill>
                  <a:srgbClr val="C00000"/>
                </a:solidFill>
              </a:rPr>
              <a:t>seroprotección</a:t>
            </a:r>
            <a:r>
              <a:rPr lang="es-ES" sz="1600" b="1" dirty="0">
                <a:solidFill>
                  <a:srgbClr val="C00000"/>
                </a:solidFill>
              </a:rPr>
              <a:t> </a:t>
            </a:r>
            <a:r>
              <a:rPr lang="es-ES" sz="1600" dirty="0"/>
              <a:t>(SPR, HBsAb≥10 </a:t>
            </a:r>
            <a:r>
              <a:rPr lang="es-ES" sz="1600" dirty="0" err="1"/>
              <a:t>mUI</a:t>
            </a:r>
            <a:r>
              <a:rPr lang="es-ES" sz="1600" dirty="0"/>
              <a:t>/</a:t>
            </a:r>
            <a:r>
              <a:rPr lang="es-ES" sz="1600" dirty="0" err="1"/>
              <a:t>mL</a:t>
            </a:r>
            <a:r>
              <a:rPr lang="es-E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06385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A17C931-6F65-760D-35BE-F5B79805E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80AC8CE-8845-C85C-30DF-E8B65FEA12AC}"/>
              </a:ext>
            </a:extLst>
          </p:cNvPr>
          <p:cNvSpPr/>
          <p:nvPr/>
        </p:nvSpPr>
        <p:spPr>
          <a:xfrm>
            <a:off x="963827" y="2471351"/>
            <a:ext cx="6203092" cy="19276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D42C8A9-F163-267D-4659-207D7454E978}"/>
              </a:ext>
            </a:extLst>
          </p:cNvPr>
          <p:cNvSpPr/>
          <p:nvPr/>
        </p:nvSpPr>
        <p:spPr>
          <a:xfrm>
            <a:off x="1017370" y="5873589"/>
            <a:ext cx="6606749" cy="5889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66662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2FB50077-A3A4-E969-041C-3426E5818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984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38558-41EB-4B04-E0B6-A8B6149A3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022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F79F3BD-43C1-28F3-902D-690E6A6C8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Conclusiones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78952B-45D5-8949-FE2F-564D2DB67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80101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s-ES" dirty="0"/>
              <a:t>En pacientes VIH+ sin respuesta a la vacuna previa frente al VHB, </a:t>
            </a:r>
            <a:r>
              <a:rPr lang="es-ES" b="1" dirty="0">
                <a:solidFill>
                  <a:srgbClr val="C00000"/>
                </a:solidFill>
              </a:rPr>
              <a:t>tanto 2 como 3 dosis de HEPB-CPG (</a:t>
            </a:r>
            <a:r>
              <a:rPr lang="es-ES" b="1" dirty="0" err="1">
                <a:solidFill>
                  <a:srgbClr val="C00000"/>
                </a:solidFill>
              </a:rPr>
              <a:t>Heplisav</a:t>
            </a:r>
            <a:r>
              <a:rPr lang="es-ES" b="1" dirty="0">
                <a:solidFill>
                  <a:srgbClr val="C00000"/>
                </a:solidFill>
              </a:rPr>
              <a:t>-B) lograron SPR superiores en comparación con 3 dosis de HEPB-Alum (</a:t>
            </a:r>
            <a:r>
              <a:rPr lang="es-ES" b="1" dirty="0" err="1">
                <a:solidFill>
                  <a:srgbClr val="C00000"/>
                </a:solidFill>
              </a:rPr>
              <a:t>Engerix</a:t>
            </a:r>
            <a:r>
              <a:rPr lang="es-ES" b="1" dirty="0">
                <a:solidFill>
                  <a:srgbClr val="C00000"/>
                </a:solidFill>
              </a:rPr>
              <a:t>). </a:t>
            </a:r>
          </a:p>
          <a:p>
            <a:r>
              <a:rPr lang="es-ES" dirty="0"/>
              <a:t>No se observaron problemas de seguridad inesperados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58875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74DF7-2CA5-0AA2-8043-B9D6C4F26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Mensajes para llevar a casa</a:t>
            </a:r>
            <a:br>
              <a:rPr lang="es-ES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B718EA-186C-62A1-0687-A019A7977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206"/>
            <a:ext cx="10756392" cy="515419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47500" lnSpcReduction="20000"/>
          </a:bodyPr>
          <a:lstStyle/>
          <a:p>
            <a:pPr marL="514350" lvl="0" indent="-5143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ES" sz="49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pacientes con </a:t>
            </a:r>
            <a:r>
              <a:rPr lang="es-ES" sz="4900" b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TB pulmonar</a:t>
            </a:r>
            <a:r>
              <a:rPr lang="es-ES" sz="49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</a:t>
            </a:r>
            <a:r>
              <a:rPr lang="es-ES" sz="49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ficacia comparable al final del tratamiento </a:t>
            </a:r>
            <a:r>
              <a:rPr lang="es-ES" sz="4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régimen experimental de 3 fármacos con QBS (4 meses) frente al régimen estándar de 4 fármacos con RHEZ (6 meses). El régimen fue seguro y bien tolerado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ES" sz="4900" dirty="0">
                <a:latin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s-ES" sz="4900" b="1" dirty="0">
                <a:latin typeface="Calibri" panose="020F0502020204030204" pitchFamily="34" charset="0"/>
                <a:cs typeface="Calibri" panose="020F0502020204030204" pitchFamily="34" charset="0"/>
              </a:rPr>
              <a:t>inicio simultáneo </a:t>
            </a:r>
            <a:r>
              <a:rPr lang="es-ES" sz="4900" dirty="0">
                <a:latin typeface="Calibri" panose="020F0502020204030204" pitchFamily="34" charset="0"/>
                <a:cs typeface="Calibri" panose="020F0502020204030204" pitchFamily="34" charset="0"/>
              </a:rPr>
              <a:t>de una </a:t>
            </a:r>
            <a:r>
              <a:rPr lang="es-ES" sz="49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pauta corta de quimioprofilaxis de la TBC </a:t>
            </a:r>
            <a:r>
              <a:rPr lang="es-ES" sz="49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3HR (INH+ </a:t>
            </a:r>
            <a:r>
              <a:rPr lang="es-ES" sz="49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rifapentina</a:t>
            </a:r>
            <a:r>
              <a:rPr lang="es-ES" sz="49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s-ES" sz="4900" dirty="0">
                <a:latin typeface="Calibri" panose="020F0502020204030204" pitchFamily="34" charset="0"/>
                <a:cs typeface="Calibri" panose="020F0502020204030204" pitchFamily="34" charset="0"/>
              </a:rPr>
              <a:t> y el </a:t>
            </a:r>
            <a:r>
              <a:rPr lang="es-ES" sz="49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 basado en DTG </a:t>
            </a:r>
            <a:r>
              <a:rPr lang="es-ES" sz="4900" b="1" dirty="0">
                <a:latin typeface="Calibri" panose="020F0502020204030204" pitchFamily="34" charset="0"/>
                <a:cs typeface="Calibri" panose="020F0502020204030204" pitchFamily="34" charset="0"/>
              </a:rPr>
              <a:t>alcanza y mantiene </a:t>
            </a:r>
            <a:r>
              <a:rPr lang="es-ES" sz="4900" dirty="0">
                <a:latin typeface="Calibri" panose="020F0502020204030204" pitchFamily="34" charset="0"/>
                <a:cs typeface="Calibri" panose="020F0502020204030204" pitchFamily="34" charset="0"/>
              </a:rPr>
              <a:t>una </a:t>
            </a:r>
            <a:r>
              <a:rPr lang="es-ES" sz="4900" b="1" dirty="0">
                <a:latin typeface="Calibri" panose="020F0502020204030204" pitchFamily="34" charset="0"/>
                <a:cs typeface="Calibri" panose="020F0502020204030204" pitchFamily="34" charset="0"/>
              </a:rPr>
              <a:t>rápida supresión viral a las 12 semanas </a:t>
            </a:r>
            <a:r>
              <a:rPr lang="es-ES" sz="4900" dirty="0">
                <a:latin typeface="Calibri" panose="020F0502020204030204" pitchFamily="34" charset="0"/>
                <a:cs typeface="Calibri" panose="020F0502020204030204" pitchFamily="34" charset="0"/>
              </a:rPr>
              <a:t>en pacientes VIH </a:t>
            </a:r>
            <a:r>
              <a:rPr lang="es-ES" sz="4900" dirty="0" err="1">
                <a:latin typeface="Calibri" panose="020F0502020204030204" pitchFamily="34" charset="0"/>
                <a:cs typeface="Calibri" panose="020F0502020204030204" pitchFamily="34" charset="0"/>
              </a:rPr>
              <a:t>naives</a:t>
            </a:r>
            <a:r>
              <a:rPr lang="es-ES" sz="4900" dirty="0">
                <a:latin typeface="Calibri" panose="020F0502020204030204" pitchFamily="34" charset="0"/>
                <a:cs typeface="Calibri" panose="020F0502020204030204" pitchFamily="34" charset="0"/>
              </a:rPr>
              <a:t> para el TAR con unos </a:t>
            </a:r>
            <a:r>
              <a:rPr lang="es-ES" sz="4900" b="1" dirty="0">
                <a:latin typeface="Calibri" panose="020F0502020204030204" pitchFamily="34" charset="0"/>
                <a:cs typeface="Calibri" panose="020F0502020204030204" pitchFamily="34" charset="0"/>
              </a:rPr>
              <a:t>niveles valle de DTG robustos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4500" dirty="0">
                <a:latin typeface="Calibri" panose="020F0502020204030204" pitchFamily="34" charset="0"/>
                <a:cs typeface="Calibri" panose="020F0502020204030204" pitchFamily="34" charset="0"/>
              </a:rPr>
              <a:t>En otro estudio realizado en Uganda se demuestra qué 3HP </a:t>
            </a:r>
            <a:r>
              <a:rPr lang="es-ES" sz="4500" dirty="0" err="1">
                <a:latin typeface="Calibri" panose="020F0502020204030204" pitchFamily="34" charset="0"/>
                <a:cs typeface="Calibri" panose="020F0502020204030204" pitchFamily="34" charset="0"/>
              </a:rPr>
              <a:t>co-administrado</a:t>
            </a:r>
            <a:r>
              <a:rPr lang="es-ES" sz="4500" dirty="0">
                <a:latin typeface="Calibri" panose="020F0502020204030204" pitchFamily="34" charset="0"/>
                <a:cs typeface="Calibri" panose="020F0502020204030204" pitchFamily="34" charset="0"/>
              </a:rPr>
              <a:t> con TAR basado en DTG QD es seguro, bien tolerado y no se asocia con mayor riesgo de fracaso virológico a los 6 meses.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ES" sz="49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Bictegravir</a:t>
            </a:r>
            <a:r>
              <a:rPr lang="es-ES" sz="49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FTC/TAF BID es efectivo en VIH+ con </a:t>
            </a:r>
            <a:r>
              <a:rPr lang="es-ES" sz="49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 </a:t>
            </a:r>
            <a:r>
              <a:rPr lang="es-ES" sz="49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tratados con pautas basadas en rifampicina</a:t>
            </a:r>
            <a:r>
              <a:rPr lang="es-ES" sz="4900" dirty="0">
                <a:latin typeface="Calibri" panose="020F0502020204030204" pitchFamily="34" charset="0"/>
                <a:cs typeface="Calibri" panose="020F0502020204030204" pitchFamily="34" charset="0"/>
              </a:rPr>
              <a:t>. Los datos de seguridad, PK y respuesta virológica respaldan el uso de este régimen en VIH+ con TB.</a:t>
            </a:r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29009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74DF7-2CA5-0AA2-8043-B9D6C4F26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Mensajes para llevar a casa</a:t>
            </a:r>
            <a:br>
              <a:rPr lang="es-ES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B718EA-186C-62A1-0687-A019A7977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007"/>
            <a:ext cx="10515600" cy="449379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inicio del TAR reciente (&lt; 14 días) se asocia con un aumento de mortalidad por  </a:t>
            </a:r>
            <a:r>
              <a:rPr lang="es-ES" sz="2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meningitis </a:t>
            </a:r>
            <a:r>
              <a:rPr lang="es-ES" sz="2400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criptocócica</a:t>
            </a:r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que puede compensarse con la interrupción del TAR en el diagnóstico</a:t>
            </a:r>
          </a:p>
          <a:p>
            <a:pPr marL="374400" indent="-3744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ES" sz="24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Los pacientes con VIH con </a:t>
            </a:r>
            <a:r>
              <a:rPr lang="es-ES" sz="2400" b="1" u="sng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MPOX</a:t>
            </a:r>
            <a:r>
              <a:rPr lang="es-ES" sz="24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tratados con  </a:t>
            </a:r>
            <a:r>
              <a:rPr lang="es-ES" sz="24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Tecovirimat</a:t>
            </a:r>
            <a:r>
              <a:rPr lang="es-ES" sz="24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dentro de los 7 días posteriores al inicio de los síntomas tienen menos probabilidades de tener una progresión de MPOX </a:t>
            </a:r>
            <a:r>
              <a:rPr lang="es-E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 pacientes que no recibieron </a:t>
            </a:r>
            <a:r>
              <a:rPr lang="es-E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Tecovirimat</a:t>
            </a:r>
            <a:r>
              <a:rPr lang="es-E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forma temprana</a:t>
            </a:r>
          </a:p>
          <a:p>
            <a:pPr marL="374400" indent="-3744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pacientes VIH+ sin respuesta a la vacuna previa frente al VHB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, tanto </a:t>
            </a:r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como 3 dosis de HEPB-CPG </a:t>
            </a:r>
            <a:r>
              <a:rPr lang="es-ES" sz="2400" b="1" dirty="0">
                <a:solidFill>
                  <a:srgbClr val="C00000"/>
                </a:solidFill>
              </a:rPr>
              <a:t>(</a:t>
            </a:r>
            <a:r>
              <a:rPr lang="es-ES" sz="2400" b="1" dirty="0">
                <a:solidFill>
                  <a:srgbClr val="C00000"/>
                </a:solidFill>
                <a:effectLst/>
              </a:rPr>
              <a:t>HEPLISAV B) 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lograron respuestas </a:t>
            </a:r>
            <a:r>
              <a:rPr lang="es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seroprotectoras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superiores en comparación con 3 dosis de HEPB-Alum. No se observaron problemas de seguridad inesperados</a:t>
            </a:r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16569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111406-B47A-9B63-F2DB-9F235E863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1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C051068-E34E-F68D-973C-A1F2068F4F0E}"/>
              </a:ext>
            </a:extLst>
          </p:cNvPr>
          <p:cNvSpPr txBox="1"/>
          <p:nvPr/>
        </p:nvSpPr>
        <p:spPr>
          <a:xfrm>
            <a:off x="151226" y="5486792"/>
            <a:ext cx="6098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Quabodepistat</a:t>
            </a:r>
            <a:r>
              <a:rPr lang="es-ES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(QBS) en combinación con </a:t>
            </a:r>
            <a:r>
              <a:rPr lang="es-ES" sz="1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delamanid</a:t>
            </a:r>
            <a:r>
              <a:rPr lang="es-ES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(DLM) y </a:t>
            </a:r>
            <a:r>
              <a:rPr lang="es-ES" sz="1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bedaquilina</a:t>
            </a:r>
            <a:r>
              <a:rPr lang="es-ES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(BDQ)</a:t>
            </a:r>
            <a:endParaRPr lang="es-ES" sz="1200" dirty="0">
              <a:solidFill>
                <a:srgbClr val="FF0000"/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BF753FBB-D869-4C7C-0EDC-3084CCA1B23C}"/>
              </a:ext>
            </a:extLst>
          </p:cNvPr>
          <p:cNvCxnSpPr/>
          <p:nvPr/>
        </p:nvCxnSpPr>
        <p:spPr>
          <a:xfrm>
            <a:off x="7765576" y="4681182"/>
            <a:ext cx="32208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id="{AE9EE08E-083D-7AAD-154B-0FFA16923901}"/>
              </a:ext>
            </a:extLst>
          </p:cNvPr>
          <p:cNvSpPr/>
          <p:nvPr/>
        </p:nvSpPr>
        <p:spPr>
          <a:xfrm>
            <a:off x="1571625" y="971550"/>
            <a:ext cx="9414823" cy="92868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36AF39A-226E-71C3-C727-3376C6F45C5D}"/>
              </a:ext>
            </a:extLst>
          </p:cNvPr>
          <p:cNvSpPr txBox="1"/>
          <p:nvPr/>
        </p:nvSpPr>
        <p:spPr>
          <a:xfrm>
            <a:off x="1574799" y="965203"/>
            <a:ext cx="9414823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interino de un ensayo clínico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aleatorizado fase 2b/c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evaluar la seguridad, eficacia y farmacocinética de </a:t>
            </a:r>
            <a:r>
              <a:rPr lang="es-ES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QBS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combinación con </a:t>
            </a:r>
            <a:r>
              <a:rPr lang="es-ES" sz="18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delamanid</a:t>
            </a:r>
            <a:r>
              <a:rPr lang="es-ES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(DLM) y  </a:t>
            </a:r>
            <a:r>
              <a:rPr lang="es-ES" sz="18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bedaquilina</a:t>
            </a:r>
            <a:r>
              <a:rPr lang="es-ES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(4 meses)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pacientes con TBC sensible a fármacos comparado a tratamiento con RHEZ (6 meses) 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E172F193-3151-96E9-553E-CBCFC947CAAE}"/>
              </a:ext>
            </a:extLst>
          </p:cNvPr>
          <p:cNvCxnSpPr>
            <a:cxnSpLocks/>
          </p:cNvCxnSpPr>
          <p:nvPr/>
        </p:nvCxnSpPr>
        <p:spPr>
          <a:xfrm>
            <a:off x="7752876" y="4147782"/>
            <a:ext cx="26230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841AA65-83EF-81E2-3B58-712A020FBA3F}"/>
              </a:ext>
            </a:extLst>
          </p:cNvPr>
          <p:cNvCxnSpPr>
            <a:cxnSpLocks/>
          </p:cNvCxnSpPr>
          <p:nvPr/>
        </p:nvCxnSpPr>
        <p:spPr>
          <a:xfrm>
            <a:off x="10146082" y="2671802"/>
            <a:ext cx="1215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658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495ED74-4A81-F80D-A3E0-1174FE9F7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5BF5653-E07E-57C9-A60D-09EBB1DFE54B}"/>
              </a:ext>
            </a:extLst>
          </p:cNvPr>
          <p:cNvSpPr txBox="1"/>
          <p:nvPr/>
        </p:nvSpPr>
        <p:spPr>
          <a:xfrm>
            <a:off x="596901" y="978568"/>
            <a:ext cx="10905288" cy="1000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</a:t>
            </a:r>
            <a:r>
              <a:rPr lang="es-E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mayoría de los pacientes eran hombres (65%), de raza negra africana (68%) con una edad media de 31 años (rango 18-65), un IMC medio de 19 kg/m2, con cavitación bilateral (19%) y VIH negativo (100%).</a:t>
            </a:r>
          </a:p>
          <a:p>
            <a:pPr>
              <a:spcAft>
                <a:spcPts val="600"/>
              </a:spcAft>
            </a:pPr>
            <a:r>
              <a:rPr lang="es-E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305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0DECCF-5DC9-E3A0-96FE-5C3E8F1136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" r="-1" b="-1"/>
          <a:stretch/>
        </p:blipFill>
        <p:spPr>
          <a:xfrm>
            <a:off x="20" y="-11080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9A8E6BF-A5DE-8628-254C-F4AFB8F3BAFC}"/>
              </a:ext>
            </a:extLst>
          </p:cNvPr>
          <p:cNvSpPr txBox="1"/>
          <p:nvPr/>
        </p:nvSpPr>
        <p:spPr>
          <a:xfrm>
            <a:off x="805216" y="3762722"/>
            <a:ext cx="10699845" cy="18466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s-E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 la </a:t>
            </a:r>
            <a:r>
              <a:rPr lang="es-ES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población por </a:t>
            </a:r>
            <a:r>
              <a:rPr lang="es-ES" sz="16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intención de tratar modificada </a:t>
            </a:r>
            <a:r>
              <a:rPr lang="es-E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 = 121), el </a:t>
            </a:r>
            <a:r>
              <a:rPr lang="es-ES" sz="16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SCC (</a:t>
            </a:r>
            <a:r>
              <a:rPr lang="es-ES" sz="1600" b="1" u="sng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sputum</a:t>
            </a:r>
            <a:r>
              <a:rPr lang="es-ES" sz="16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culture </a:t>
            </a:r>
            <a:r>
              <a:rPr lang="es-ES" sz="1600" b="1" u="sng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conversion</a:t>
            </a:r>
            <a:r>
              <a:rPr lang="es-ES" sz="16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 </a:t>
            </a:r>
            <a:r>
              <a:rPr lang="es-E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 final del tratamiento se logró en:</a:t>
            </a:r>
          </a:p>
          <a:p>
            <a:pPr marL="742950" lvl="1" indent="-285750"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s-E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 </a:t>
            </a:r>
            <a:r>
              <a:rPr lang="es-ES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96 %</a:t>
            </a:r>
            <a:r>
              <a:rPr lang="es-E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(96/100) en los </a:t>
            </a:r>
            <a:r>
              <a:rPr lang="es-ES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brazos QBS combinados</a:t>
            </a:r>
          </a:p>
          <a:p>
            <a:pPr marL="742950" lvl="1" indent="-285750"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s-E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 </a:t>
            </a:r>
            <a:r>
              <a:rPr lang="es-ES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91 % </a:t>
            </a:r>
            <a:r>
              <a:rPr lang="es-E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(19/21) en el </a:t>
            </a:r>
            <a:r>
              <a:rPr lang="es-ES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brazo RHEZ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s-ES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 observaron tasas de SCC similares en el </a:t>
            </a:r>
            <a:r>
              <a:rPr lang="es-ES" sz="16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análisis por protocolo </a:t>
            </a:r>
            <a:r>
              <a:rPr lang="es-ES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(n=108).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9D2247F-6C0F-4CFF-61E2-B1588B07E1D0}"/>
              </a:ext>
            </a:extLst>
          </p:cNvPr>
          <p:cNvSpPr/>
          <p:nvPr/>
        </p:nvSpPr>
        <p:spPr>
          <a:xfrm>
            <a:off x="8789158" y="805218"/>
            <a:ext cx="2524836" cy="247024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966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3823</TotalTime>
  <Words>2467</Words>
  <Application>Microsoft Macintosh PowerPoint</Application>
  <PresentationFormat>Panorámica</PresentationFormat>
  <Paragraphs>220</Paragraphs>
  <Slides>66</Slides>
  <Notes>57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66</vt:i4>
      </vt:variant>
    </vt:vector>
  </HeadingPairs>
  <TitlesOfParts>
    <vt:vector size="75" baseType="lpstr">
      <vt:lpstr>Arial</vt:lpstr>
      <vt:lpstr>Calibri</vt:lpstr>
      <vt:lpstr>Calibri Light</vt:lpstr>
      <vt:lpstr>Helvetica</vt:lpstr>
      <vt:lpstr>Helvetica Neue</vt:lpstr>
      <vt:lpstr>Open Sans</vt:lpstr>
      <vt:lpstr>Times New Roman</vt:lpstr>
      <vt:lpstr>Wingdings</vt:lpstr>
      <vt:lpstr>Tema de Office</vt:lpstr>
      <vt:lpstr>Coinfecciones</vt:lpstr>
      <vt:lpstr>Coinfecciones: desafíos 2024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Presentación de PowerPoint</vt:lpstr>
      <vt:lpstr>Introducción</vt:lpstr>
      <vt:lpstr>Métodos</vt:lpstr>
      <vt:lpstr>Métodos</vt:lpstr>
      <vt:lpstr>Presentación de PowerPoint</vt:lpstr>
      <vt:lpstr> Modelo de regresión de riesgo de mortalidad a las 2 semanas según la duración del TAR .</vt:lpstr>
      <vt:lpstr>Conclusiones</vt:lpstr>
      <vt:lpstr>Presentación de PowerPoint</vt:lpstr>
      <vt:lpstr>Introducción</vt:lpstr>
      <vt:lpstr>Métodos</vt:lpstr>
      <vt:lpstr>Presentación de PowerPoint</vt:lpstr>
      <vt:lpstr>Presentación de PowerPoint</vt:lpstr>
      <vt:lpstr>Conclusiones </vt:lpstr>
      <vt:lpstr>Presentación de PowerPoint</vt:lpstr>
      <vt:lpstr>Presentación de PowerPoint</vt:lpstr>
      <vt:lpstr>Presentación de PowerPoint</vt:lpstr>
      <vt:lpstr>Introducción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Mensajes para llevar a casa </vt:lpstr>
      <vt:lpstr>Mensajes para llevar a casa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RAFAEL RUBIO GARCIA</dc:creator>
  <cp:lastModifiedBy>RAFAEL RUBIO GARCIA</cp:lastModifiedBy>
  <cp:revision>39</cp:revision>
  <dcterms:created xsi:type="dcterms:W3CDTF">2024-03-07T20:19:04Z</dcterms:created>
  <dcterms:modified xsi:type="dcterms:W3CDTF">2024-03-11T11:02:05Z</dcterms:modified>
</cp:coreProperties>
</file>