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9" r:id="rId3"/>
    <p:sldMasterId id="2147483768" r:id="rId4"/>
    <p:sldMasterId id="2147484669" r:id="rId5"/>
    <p:sldMasterId id="2147485429" r:id="rId6"/>
  </p:sldMasterIdLst>
  <p:notesMasterIdLst>
    <p:notesMasterId r:id="rId36"/>
  </p:notesMasterIdLst>
  <p:handoutMasterIdLst>
    <p:handoutMasterId r:id="rId37"/>
  </p:handoutMasterIdLst>
  <p:sldIdLst>
    <p:sldId id="379" r:id="rId7"/>
    <p:sldId id="477" r:id="rId8"/>
    <p:sldId id="580" r:id="rId9"/>
    <p:sldId id="660" r:id="rId10"/>
    <p:sldId id="659" r:id="rId11"/>
    <p:sldId id="579" r:id="rId12"/>
    <p:sldId id="581" r:id="rId13"/>
    <p:sldId id="582" r:id="rId14"/>
    <p:sldId id="583" r:id="rId15"/>
    <p:sldId id="620" r:id="rId16"/>
    <p:sldId id="652" r:id="rId17"/>
    <p:sldId id="644" r:id="rId18"/>
    <p:sldId id="645" r:id="rId19"/>
    <p:sldId id="646" r:id="rId20"/>
    <p:sldId id="657" r:id="rId21"/>
    <p:sldId id="586" r:id="rId22"/>
    <p:sldId id="650" r:id="rId23"/>
    <p:sldId id="658" r:id="rId24"/>
    <p:sldId id="654" r:id="rId25"/>
    <p:sldId id="590" r:id="rId26"/>
    <p:sldId id="593" r:id="rId27"/>
    <p:sldId id="595" r:id="rId28"/>
    <p:sldId id="596" r:id="rId29"/>
    <p:sldId id="600" r:id="rId30"/>
    <p:sldId id="606" r:id="rId31"/>
    <p:sldId id="647" r:id="rId32"/>
    <p:sldId id="635" r:id="rId33"/>
    <p:sldId id="639" r:id="rId34"/>
    <p:sldId id="661" r:id="rId35"/>
  </p:sldIdLst>
  <p:sldSz cx="9144000" cy="5143500" type="screen16x9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0F5D8-3512-48EA-A5AA-8F1E7C27A6C0}" v="302" dt="2024-03-10T23:20:57.6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/>
    <p:restoredTop sz="94643"/>
  </p:normalViewPr>
  <p:slideViewPr>
    <p:cSldViewPr snapToGrid="0">
      <p:cViewPr varScale="1">
        <p:scale>
          <a:sx n="107" d="100"/>
          <a:sy n="107" d="100"/>
        </p:scale>
        <p:origin x="513" y="60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204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EAAFD4-2ECA-1491-B247-B7B0C8C5F3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38CE4-2BD8-33B6-F715-D4B1002ACD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8762BDB-4A2D-4211-AE20-3E2BEF5131B0}" type="datetime1">
              <a:rPr lang="en-US" altLang="es-ES_tradnl"/>
              <a:pPr>
                <a:defRPr/>
              </a:pPr>
              <a:t>3/10/2024</a:t>
            </a:fld>
            <a:endParaRPr lang="en-US" alt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6F0D0-CB9A-105E-5131-8457BF1371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B9846-1320-8821-E108-2CC40FEFF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2B3BB5-E04E-49E8-9531-ECE8262A5A97}" type="slidenum">
              <a:rPr lang="en-US" altLang="es-ES_tradnl"/>
              <a:pPr>
                <a:defRPr/>
              </a:pPr>
              <a:t>‹Nº›</a:t>
            </a:fld>
            <a:endParaRPr lang="en-US" altLang="es-ES_tradnl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15DE5DB-1834-7D08-8AF4-0BD436A840C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F757C08-D1BC-F1D9-5613-A3049F0417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870C885-7920-4D37-A9C1-36D7B7312FB8}" type="datetime1">
              <a:rPr lang="en-US" altLang="es-ES_tradnl"/>
              <a:pPr>
                <a:defRPr/>
              </a:pPr>
              <a:t>3/10/2024</a:t>
            </a:fld>
            <a:endParaRPr lang="en-US" altLang="es-ES_tradnl" dirty="0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BDFBDAF-132C-0501-783A-9B43554E594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70C7A5D5-6F0E-9F21-5DF9-88503E65EAA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noProof="0"/>
              <a:t>Haga clic para modificar el estilo de texto del patrón</a:t>
            </a:r>
          </a:p>
          <a:p>
            <a:pPr lvl="1"/>
            <a:r>
              <a:rPr lang="en-US" altLang="es-ES_tradnl" noProof="0"/>
              <a:t>Segundo nivel</a:t>
            </a:r>
          </a:p>
          <a:p>
            <a:pPr lvl="2"/>
            <a:r>
              <a:rPr lang="en-US" altLang="es-ES_tradnl" noProof="0"/>
              <a:t>Tercer nivel</a:t>
            </a:r>
          </a:p>
          <a:p>
            <a:pPr lvl="3"/>
            <a:r>
              <a:rPr lang="en-US" altLang="es-ES_tradnl" noProof="0"/>
              <a:t>Cuarto nivel</a:t>
            </a:r>
          </a:p>
          <a:p>
            <a:pPr lvl="4"/>
            <a:r>
              <a:rPr lang="en-US" altLang="es-ES_tradnl" noProof="0"/>
              <a:t>Quinto nivel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94B2FFF7-73DD-4F1A-E559-82F97BF5FFC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7AE2E4EE-CF63-E32C-B4B7-F9A38E7DE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B6391F-5267-449B-88B7-A777CFB82CBD}" type="slidenum">
              <a:rPr lang="en-US" altLang="es-ES_tradnl"/>
              <a:pPr>
                <a:defRPr/>
              </a:pPr>
              <a:t>‹Nº›</a:t>
            </a:fld>
            <a:endParaRPr lang="en-US" alt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65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anose="020B0600070205080204" pitchFamily="34" charset="-128"/>
        <a:cs typeface="ＭＳ Ｐゴシック" panose="020B0600070205080204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anose="020B0600070205080204" pitchFamily="34" charset="-128"/>
        <a:cs typeface="ＭＳ Ｐゴシック" panose="020B0600070205080204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anose="020B0600070205080204" pitchFamily="34" charset="-128"/>
        <a:cs typeface="ＭＳ Ｐゴシック" panose="020B0600070205080204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6A051B6-92D5-F62C-8249-4713B35670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8975"/>
            <a:ext cx="6091238" cy="3427413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2E6DEA5-AD0A-6AEA-8F1C-06838B5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16. Bolan  RK, Beymer  MR, Weiss  RE, Flynn  RP, Leibowitz  AA, Klausner  JD. Doxycycline prophylaxis to reduce incident syphilis among HIV-infected men who have sex with men who continue to engage in high-risk sex: a randomized, controlled pilot study. Sex Transm Dis 2015; 42:98–103. 17. Molina  JM, Charreau  I, Chidiac  C, et  al; ANRS IPERGAY Study Group. Postexposure prophylaxis with doxycycline to prevent sexually transmitted infections in men who have sex with men: an open-label randomised substudy of the ANRS IPERGAY trial. Lancet Infect Dis 2018; 18:308–17. 18. Wilson DP, Prestage GP, Gray RT, et al. Chemoprophylaxis is likely to be acceptable and could mitigate syphilis epidemics among populations of gay men. Sex Transm Dis 2011; 38:573–9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Luetkemeyer A, Dombrowski J, Cohen S, et al. Doxycycline post-exposure for STI prevention among MSM and transgender women on HIV PrEP or living with HIV: high efficacy to reduce incident STI's in a randomized trial. AIDS 2022, July 29-August 2, Montreal. Abstract OALBX0103.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Luetkemeyer A, AIDS 2022, July 29-August 2, Montreal. Abstract OALBX0103.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7B0E5-6A63-4B0F-9E27-966E6B0DDBA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3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6391F-5267-449B-88B7-A777CFB82CBD}" type="slidenum">
              <a:rPr lang="en-US" altLang="es-ES_tradnl" smtClean="0"/>
              <a:pPr>
                <a:defRPr/>
              </a:pPr>
              <a:t>20</a:t>
            </a:fld>
            <a:endParaRPr lang="en-US" altLang="es-ES_tradnl" dirty="0"/>
          </a:p>
        </p:txBody>
      </p:sp>
    </p:spTree>
    <p:extLst>
      <p:ext uri="{BB962C8B-B14F-4D97-AF65-F5344CB8AC3E}">
        <p14:creationId xmlns:p14="http://schemas.microsoft.com/office/powerpoint/2010/main" val="397281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6369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6545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2162BF6-C90F-286B-CA1F-B2A59C54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1C91D39-5856-4CDC-A278-344DAE09BB89}" type="datetime1">
              <a:rPr lang="es-ES" altLang="es-ES_tradnl"/>
              <a:pPr>
                <a:defRPr/>
              </a:pPr>
              <a:t>10/03/2024</a:t>
            </a:fld>
            <a:endParaRPr lang="es-ES" altLang="es-ES_tradnl" dirty="0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7411C2B5-C33B-5648-D5DA-616B4CA7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159432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2054F77-81E3-6824-3B5E-7DD7410AB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D11827D-AD46-477D-9C8D-D11F9FDFF224}" type="datetime1">
              <a:rPr lang="es-ES" altLang="es-ES_tradnl"/>
              <a:pPr>
                <a:defRPr/>
              </a:pPr>
              <a:t>10/03/2024</a:t>
            </a:fld>
            <a:endParaRPr lang="es-ES" altLang="es-ES_tradnl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5C2A0C3-FB32-CFA0-A78A-FD62BD04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2562427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Text iZQ + 2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 redondeado">
            <a:extLst>
              <a:ext uri="{FF2B5EF4-FFF2-40B4-BE49-F238E27FC236}">
                <a16:creationId xmlns:a16="http://schemas.microsoft.com/office/drawing/2014/main" id="{8482E3BB-87F0-09F2-EEDA-3A1D968872B7}"/>
              </a:ext>
            </a:extLst>
          </p:cNvPr>
          <p:cNvSpPr/>
          <p:nvPr userDrawn="1"/>
        </p:nvSpPr>
        <p:spPr>
          <a:xfrm>
            <a:off x="223838" y="4929188"/>
            <a:ext cx="8134350" cy="166687"/>
          </a:xfrm>
          <a:prstGeom prst="roundRect">
            <a:avLst>
              <a:gd name="adj" fmla="val 50000"/>
            </a:avLst>
          </a:prstGeom>
          <a:solidFill>
            <a:srgbClr val="CDE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s-ES_tradnl" sz="525" dirty="0">
              <a:solidFill>
                <a:srgbClr val="000000"/>
              </a:solidFill>
              <a:ea typeface="ＭＳ Ｐゴシック" pitchFamily="-97" charset="-128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95289" y="141685"/>
            <a:ext cx="7272337" cy="62745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0"/>
          </p:nvPr>
        </p:nvSpPr>
        <p:spPr>
          <a:xfrm>
            <a:off x="357189" y="4929187"/>
            <a:ext cx="7858125" cy="162000"/>
          </a:xfrm>
        </p:spPr>
        <p:txBody>
          <a:bodyPr>
            <a:noAutofit/>
          </a:bodyPr>
          <a:lstStyle>
            <a:lvl1pPr>
              <a:buFontTx/>
              <a:buNone/>
              <a:defRPr sz="675">
                <a:solidFill>
                  <a:srgbClr val="000000"/>
                </a:solidFill>
              </a:defRPr>
            </a:lvl1pPr>
            <a:lvl2pPr>
              <a:buFontTx/>
              <a:buNone/>
              <a:defRPr sz="525">
                <a:solidFill>
                  <a:srgbClr val="3B4A69"/>
                </a:solidFill>
              </a:defRPr>
            </a:lvl2pPr>
            <a:lvl3pPr>
              <a:buFontTx/>
              <a:buNone/>
              <a:defRPr sz="525">
                <a:solidFill>
                  <a:srgbClr val="3B4A69"/>
                </a:solidFill>
              </a:defRPr>
            </a:lvl3pPr>
            <a:lvl4pPr>
              <a:buFontTx/>
              <a:buNone/>
              <a:defRPr sz="525">
                <a:solidFill>
                  <a:srgbClr val="3B4A69"/>
                </a:solidFill>
              </a:defRPr>
            </a:lvl4pPr>
            <a:lvl5pPr>
              <a:buFontTx/>
              <a:buNone/>
              <a:defRPr sz="525">
                <a:solidFill>
                  <a:srgbClr val="3B4A69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1"/>
          </p:nvPr>
        </p:nvSpPr>
        <p:spPr>
          <a:xfrm>
            <a:off x="385734" y="1071563"/>
            <a:ext cx="4900647" cy="116339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6" name="25 Marcador de posición de imagen"/>
          <p:cNvSpPr>
            <a:spLocks noGrp="1" noChangeAspect="1"/>
          </p:cNvSpPr>
          <p:nvPr>
            <p:ph type="pic" sz="quarter" idx="12"/>
          </p:nvPr>
        </p:nvSpPr>
        <p:spPr>
          <a:xfrm>
            <a:off x="5429256" y="1071563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 dirty="0"/>
          </a:p>
        </p:txBody>
      </p:sp>
      <p:sp>
        <p:nvSpPr>
          <p:cNvPr id="27" name="25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5424493" y="2982518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38885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6738" y="3058237"/>
            <a:ext cx="547211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s-ES_tradnl" noProof="0"/>
              <a:t>Haga clic para cambiar el estilo de título</a:t>
            </a:r>
          </a:p>
        </p:txBody>
      </p:sp>
    </p:spTree>
    <p:extLst>
      <p:ext uri="{BB962C8B-B14F-4D97-AF65-F5344CB8AC3E}">
        <p14:creationId xmlns:p14="http://schemas.microsoft.com/office/powerpoint/2010/main" val="242403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9B190B-537D-2DFA-8D6D-0E4D151A7D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1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FE0A2168-9643-D244-1B77-DBA1BF7A20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00700" y="5057775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s-ES_tradnl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9885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14874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09606105-A9D9-ECFC-6D66-F1F1BC1B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C562F2A-078D-474E-AA07-2E584345AB71}" type="datetime1">
              <a:rPr lang="es-ES" altLang="es-ES_tradnl"/>
              <a:pPr>
                <a:defRPr/>
              </a:pPr>
              <a:t>10/03/2024</a:t>
            </a:fld>
            <a:endParaRPr lang="es-ES" altLang="es-ES_tradnl" dirty="0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DF410003-6E16-CCD1-37EE-8B977C87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210269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18466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789ED51-E09E-EDC1-45F8-78509E63C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9DC2C04-963A-4436-B25F-A15F7C4EAA33}" type="datetime1">
              <a:rPr lang="es-ES" altLang="es-ES_tradnl"/>
              <a:pPr>
                <a:defRPr/>
              </a:pPr>
              <a:t>10/03/2024</a:t>
            </a:fld>
            <a:endParaRPr lang="es-ES" altLang="es-ES_tradnl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4B7A261E-F951-E2D5-291B-C737798C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15013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059657"/>
            <a:ext cx="4038600" cy="378023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59657"/>
            <a:ext cx="4038600" cy="378023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987583-36E0-C824-25A8-42421493384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4067175" y="4894263"/>
            <a:ext cx="693738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s-ES" altLang="es-ES_tradnl"/>
              <a:t>-</a:t>
            </a:r>
            <a:fld id="{8C9BE494-031C-4B53-9AAC-67C4D830343E}" type="slidenum">
              <a:rPr lang="es-ES" altLang="es-ES_tradnl" smtClean="0"/>
              <a:pPr>
                <a:defRPr/>
              </a:pPr>
              <a:t>‹Nº›</a:t>
            </a:fld>
            <a:r>
              <a:rPr lang="es-ES" altLang="es-ES_tradnl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46311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Text iZQ + 2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 redondeado">
            <a:extLst>
              <a:ext uri="{FF2B5EF4-FFF2-40B4-BE49-F238E27FC236}">
                <a16:creationId xmlns:a16="http://schemas.microsoft.com/office/drawing/2014/main" id="{52C18ECC-EF41-A873-54C7-8EC3263B5217}"/>
              </a:ext>
            </a:extLst>
          </p:cNvPr>
          <p:cNvSpPr/>
          <p:nvPr userDrawn="1"/>
        </p:nvSpPr>
        <p:spPr>
          <a:xfrm>
            <a:off x="223838" y="4929188"/>
            <a:ext cx="8134350" cy="166687"/>
          </a:xfrm>
          <a:prstGeom prst="roundRect">
            <a:avLst>
              <a:gd name="adj" fmla="val 50000"/>
            </a:avLst>
          </a:prstGeom>
          <a:solidFill>
            <a:srgbClr val="CDE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s-ES_tradnl" sz="525" dirty="0">
              <a:solidFill>
                <a:srgbClr val="000000"/>
              </a:solidFill>
              <a:ea typeface="ＭＳ Ｐゴシック" pitchFamily="-97" charset="-128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95289" y="141685"/>
            <a:ext cx="7272337" cy="62745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0"/>
          </p:nvPr>
        </p:nvSpPr>
        <p:spPr>
          <a:xfrm>
            <a:off x="357189" y="4929187"/>
            <a:ext cx="7858125" cy="162000"/>
          </a:xfrm>
        </p:spPr>
        <p:txBody>
          <a:bodyPr>
            <a:noAutofit/>
          </a:bodyPr>
          <a:lstStyle>
            <a:lvl1pPr>
              <a:buFontTx/>
              <a:buNone/>
              <a:defRPr sz="675">
                <a:solidFill>
                  <a:srgbClr val="000000"/>
                </a:solidFill>
              </a:defRPr>
            </a:lvl1pPr>
            <a:lvl2pPr>
              <a:buFontTx/>
              <a:buNone/>
              <a:defRPr sz="525">
                <a:solidFill>
                  <a:srgbClr val="3B4A69"/>
                </a:solidFill>
              </a:defRPr>
            </a:lvl2pPr>
            <a:lvl3pPr>
              <a:buFontTx/>
              <a:buNone/>
              <a:defRPr sz="525">
                <a:solidFill>
                  <a:srgbClr val="3B4A69"/>
                </a:solidFill>
              </a:defRPr>
            </a:lvl3pPr>
            <a:lvl4pPr>
              <a:buFontTx/>
              <a:buNone/>
              <a:defRPr sz="525">
                <a:solidFill>
                  <a:srgbClr val="3B4A69"/>
                </a:solidFill>
              </a:defRPr>
            </a:lvl4pPr>
            <a:lvl5pPr>
              <a:buFontTx/>
              <a:buNone/>
              <a:defRPr sz="525">
                <a:solidFill>
                  <a:srgbClr val="3B4A69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1"/>
          </p:nvPr>
        </p:nvSpPr>
        <p:spPr>
          <a:xfrm>
            <a:off x="385734" y="1071563"/>
            <a:ext cx="4900647" cy="116339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6" name="25 Marcador de posición de imagen"/>
          <p:cNvSpPr>
            <a:spLocks noGrp="1" noChangeAspect="1"/>
          </p:cNvSpPr>
          <p:nvPr>
            <p:ph type="pic" sz="quarter" idx="12"/>
          </p:nvPr>
        </p:nvSpPr>
        <p:spPr>
          <a:xfrm>
            <a:off x="5429256" y="1071563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 dirty="0"/>
          </a:p>
        </p:txBody>
      </p:sp>
      <p:sp>
        <p:nvSpPr>
          <p:cNvPr id="27" name="25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5424493" y="2982518"/>
            <a:ext cx="3240000" cy="1822500"/>
          </a:xfrm>
        </p:spPr>
        <p:txBody>
          <a:bodyPr>
            <a:normAutofit/>
          </a:bodyPr>
          <a:lstStyle/>
          <a:p>
            <a:pPr lv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57275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54" y="843534"/>
            <a:ext cx="8277606" cy="237972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54" y="3545586"/>
            <a:ext cx="8277606" cy="1110996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2054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643158" y="260093"/>
            <a:ext cx="109728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433989" y="3375901"/>
            <a:ext cx="8276022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945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418657" y="0"/>
            <a:ext cx="8375585" cy="151410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425196" y="0"/>
            <a:ext cx="8366760" cy="150876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374126" y="590514"/>
            <a:ext cx="96012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858518"/>
            <a:ext cx="7626096" cy="2770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13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418658" y="3736066"/>
            <a:ext cx="8351217" cy="61722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374126" y="3838936"/>
            <a:ext cx="109728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38" y="480060"/>
            <a:ext cx="8167878" cy="3086100"/>
          </a:xfrm>
        </p:spPr>
        <p:txBody>
          <a:bodyPr anchor="b">
            <a:normAutofit/>
          </a:bodyPr>
          <a:lstStyle>
            <a:lvl1pPr>
              <a:defRPr sz="4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3826764"/>
            <a:ext cx="7955280" cy="438912"/>
          </a:xfrm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32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418657" y="0"/>
            <a:ext cx="8375585" cy="151410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425196" y="0"/>
            <a:ext cx="8366760" cy="150876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374126" y="590514"/>
            <a:ext cx="96012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76" y="1858518"/>
            <a:ext cx="3703320" cy="2770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9452" y="1858518"/>
            <a:ext cx="3703320" cy="2770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06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418657" y="0"/>
            <a:ext cx="8375585" cy="151410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425196" y="0"/>
            <a:ext cx="8366760" cy="150876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374126" y="590514"/>
            <a:ext cx="96012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76" y="1779488"/>
            <a:ext cx="3703320" cy="617934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76" y="2402766"/>
            <a:ext cx="3703320" cy="2226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9452" y="1779488"/>
            <a:ext cx="3703320" cy="617934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452" y="2402766"/>
            <a:ext cx="3703320" cy="222638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17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499390" y="1150144"/>
            <a:ext cx="8187797" cy="2843213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456813" y="2228849"/>
            <a:ext cx="96012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44" y="1453896"/>
            <a:ext cx="7632954" cy="2242566"/>
          </a:xfrm>
        </p:spPr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71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31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418658" y="871525"/>
            <a:ext cx="2805555" cy="3482508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374126" y="1213781"/>
            <a:ext cx="109728" cy="617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1282446"/>
            <a:ext cx="2324862" cy="1282446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894" y="1282446"/>
            <a:ext cx="5047488" cy="30723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510" y="2571750"/>
            <a:ext cx="2324862" cy="154990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1510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64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418658" y="871525"/>
            <a:ext cx="2805555" cy="3482508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374126" y="1213781"/>
            <a:ext cx="109728" cy="617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1282446"/>
            <a:ext cx="2324862" cy="1282446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23894" y="870966"/>
            <a:ext cx="5047488" cy="348386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510" y="2578608"/>
            <a:ext cx="2324862" cy="154305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1510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4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9B190B-537D-2DFA-8D6D-0E4D151A7D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13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9" y="16833"/>
            <a:ext cx="7272337" cy="8771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059657"/>
            <a:ext cx="8229600" cy="3780235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2CB25A-A8CB-FAE0-3483-45779F706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6CB3AB8-FD9D-A20E-1E5F-7D04F6C545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11E0D5C-A448-41B1-8E16-8253ACA9FD36}" type="slidenum">
              <a:rPr lang="en-US" altLang="es-ES_tradnl"/>
              <a:pPr>
                <a:defRPr/>
              </a:pPr>
              <a:t>‹Nº›</a:t>
            </a:fld>
            <a:endParaRPr lang="en-US" altLang="es-ES_tradnl" dirty="0"/>
          </a:p>
        </p:txBody>
      </p:sp>
    </p:spTree>
    <p:extLst>
      <p:ext uri="{BB962C8B-B14F-4D97-AF65-F5344CB8AC3E}">
        <p14:creationId xmlns:p14="http://schemas.microsoft.com/office/powerpoint/2010/main" val="93616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9" y="16833"/>
            <a:ext cx="7272337" cy="8771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059657"/>
            <a:ext cx="4038600" cy="37802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059657"/>
            <a:ext cx="4038600" cy="1832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006328"/>
            <a:ext cx="4038600" cy="1833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5823FD-EC7E-8973-D721-1A06457A1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4BE0572-2DD7-1BC1-668D-7FB07BB776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F183D79-DB29-4B43-B2E2-6116D4C5F2B6}" type="slidenum">
              <a:rPr lang="en-US" altLang="es-ES_tradnl"/>
              <a:pPr>
                <a:defRPr/>
              </a:pPr>
              <a:t>‹Nº›</a:t>
            </a:fld>
            <a:endParaRPr lang="en-US" altLang="es-ES_tradnl" dirty="0"/>
          </a:p>
        </p:txBody>
      </p:sp>
    </p:spTree>
    <p:extLst>
      <p:ext uri="{BB962C8B-B14F-4D97-AF65-F5344CB8AC3E}">
        <p14:creationId xmlns:p14="http://schemas.microsoft.com/office/powerpoint/2010/main" val="218154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9" y="16833"/>
            <a:ext cx="7272337" cy="8771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059657"/>
            <a:ext cx="8229600" cy="3780235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54E1A3-0C36-56E0-674E-E9F181DB3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CA32AE5-AFCB-4793-C35C-6F19FA4AE4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7591FCD-B68E-4DE9-827D-1CFC96AFABBE}" type="slidenum">
              <a:rPr lang="en-US" altLang="es-ES_tradnl"/>
              <a:pPr>
                <a:defRPr/>
              </a:pPr>
              <a:t>‹Nº›</a:t>
            </a:fld>
            <a:endParaRPr lang="en-US" altLang="es-ES_tradnl" dirty="0"/>
          </a:p>
        </p:txBody>
      </p:sp>
    </p:spTree>
    <p:extLst>
      <p:ext uri="{BB962C8B-B14F-4D97-AF65-F5344CB8AC3E}">
        <p14:creationId xmlns:p14="http://schemas.microsoft.com/office/powerpoint/2010/main" val="407789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9657"/>
            <a:ext cx="8229600" cy="3780235"/>
          </a:xfrm>
          <a:prstGeom prst="rect">
            <a:avLst/>
          </a:prstGeom>
        </p:spPr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97D52B-4AAC-E75C-07AC-DA79002159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6C41CDC-FD2E-40E5-A67A-7C30732EF133}" type="slidenum">
              <a:rPr lang="es-ES" altLang="es-ES_tradnl"/>
              <a:pPr>
                <a:defRPr/>
              </a:pPr>
              <a:t>‹Nº›</a:t>
            </a:fld>
            <a:endParaRPr lang="es-ES" altLang="es-ES_tradnl" dirty="0"/>
          </a:p>
        </p:txBody>
      </p:sp>
    </p:spTree>
    <p:extLst>
      <p:ext uri="{BB962C8B-B14F-4D97-AF65-F5344CB8AC3E}">
        <p14:creationId xmlns:p14="http://schemas.microsoft.com/office/powerpoint/2010/main" val="278525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6738" y="3058237"/>
            <a:ext cx="547211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s-ES_tradnl" noProof="0"/>
              <a:t>Haga clic para cambiar el estilo de título</a:t>
            </a:r>
          </a:p>
        </p:txBody>
      </p:sp>
    </p:spTree>
    <p:extLst>
      <p:ext uri="{BB962C8B-B14F-4D97-AF65-F5344CB8AC3E}">
        <p14:creationId xmlns:p14="http://schemas.microsoft.com/office/powerpoint/2010/main" val="132304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3A60BBF1-D3AE-280B-9B9B-534562ADA9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00700" y="5057775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s-ES_tradnl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/>
            </a:lvl1pPr>
            <a:lvl2pPr>
              <a:buSzPct val="115000"/>
              <a:defRPr/>
            </a:lvl2pPr>
            <a:lvl3pPr>
              <a:buClr>
                <a:srgbClr val="34669A"/>
              </a:buClr>
              <a:buSzPct val="165000"/>
              <a:defRPr/>
            </a:lvl3pPr>
            <a:lvl4pPr>
              <a:buClr>
                <a:srgbClr val="34669A"/>
              </a:buClr>
              <a:buSzPct val="11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DF58AC-DDF3-7BC1-2541-4232836DA64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58188" y="4932363"/>
            <a:ext cx="550862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EFBAC59-9D87-4903-A057-15CFE43AD4A0}" type="slidenum">
              <a:rPr lang="es-ES" altLang="es-ES_tradnl"/>
              <a:pPr>
                <a:defRPr/>
              </a:pPr>
              <a:t>‹Nº›</a:t>
            </a:fld>
            <a:endParaRPr lang="es-ES" altLang="es-ES_tradnl" dirty="0"/>
          </a:p>
        </p:txBody>
      </p:sp>
    </p:spTree>
    <p:extLst>
      <p:ext uri="{BB962C8B-B14F-4D97-AF65-F5344CB8AC3E}">
        <p14:creationId xmlns:p14="http://schemas.microsoft.com/office/powerpoint/2010/main" val="3581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55DBD3-A832-B44F-224C-7D77CCE05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19275" y="2790825"/>
            <a:ext cx="547211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s-ES_tradnl"/>
              <a:t>Haga clic para cambiar el estilo de título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5B32289C-582F-BECF-E6DD-18786A8C24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06538" y="1971675"/>
            <a:ext cx="6096000" cy="2514600"/>
          </a:xfrm>
          <a:prstGeom prst="roundRect">
            <a:avLst>
              <a:gd name="adj" fmla="val 16667"/>
            </a:avLst>
          </a:prstGeom>
          <a:noFill/>
          <a:ln w="31750" cap="rnd">
            <a:solidFill>
              <a:srgbClr val="66B8DC"/>
            </a:solidFill>
            <a:bevel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dirty="0">
              <a:solidFill>
                <a:srgbClr val="FFFFFF"/>
              </a:solidFill>
            </a:endParaRPr>
          </a:p>
        </p:txBody>
      </p:sp>
      <p:pic>
        <p:nvPicPr>
          <p:cNvPr id="1028" name="Imagen 4">
            <a:extLst>
              <a:ext uri="{FF2B5EF4-FFF2-40B4-BE49-F238E27FC236}">
                <a16:creationId xmlns:a16="http://schemas.microsoft.com/office/drawing/2014/main" id="{167782E9-3816-D6AA-088C-26DE4BAC8B4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-261938"/>
            <a:ext cx="6062662" cy="265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0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1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550" b="1">
          <a:solidFill>
            <a:srgbClr val="3B4A69"/>
          </a:solidFill>
          <a:latin typeface="Arial" charset="0"/>
        </a:defRPr>
      </a:lvl9pPr>
    </p:titleStyle>
    <p:bodyStyle>
      <a:lvl1pPr marL="257175" indent="-257175" algn="r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2D5AAD"/>
          </a:solidFill>
          <a:latin typeface="+mn-lt"/>
          <a:ea typeface="ＭＳ Ｐゴシック" charset="0"/>
          <a:cs typeface="ＭＳ Ｐゴシック" panose="020B0600070205080204" pitchFamily="34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810AE25-DC6B-E8E4-547F-0A9914B7A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0188" y="65088"/>
            <a:ext cx="72723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/>
              <a:t>Haga clic para cambiar el estilo de título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C95AAF9-A682-8553-FDBB-EAFF19C21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79663"/>
            <a:ext cx="8229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  <a:p>
            <a:pPr lvl="3"/>
            <a:r>
              <a:rPr lang="es-ES" altLang="es-ES_tradnl"/>
              <a:t>Cuarto nivel</a:t>
            </a:r>
          </a:p>
          <a:p>
            <a:pPr lvl="4"/>
            <a:r>
              <a:rPr lang="es-ES" altLang="es-ES_tradnl"/>
              <a:t>Quinto nivel</a:t>
            </a:r>
          </a:p>
        </p:txBody>
      </p:sp>
      <p:cxnSp>
        <p:nvCxnSpPr>
          <p:cNvPr id="2052" name="Straight Connector 6">
            <a:extLst>
              <a:ext uri="{FF2B5EF4-FFF2-40B4-BE49-F238E27FC236}">
                <a16:creationId xmlns:a16="http://schemas.microsoft.com/office/drawing/2014/main" id="{CED09A3C-631D-CA81-E893-3EEFC1B97A7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1322388" y="4967288"/>
            <a:ext cx="6480175" cy="4762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4F66426-3A7A-1D4C-D4AC-E0F5D6F5ECB3}"/>
              </a:ext>
            </a:extLst>
          </p:cNvPr>
          <p:cNvCxnSpPr/>
          <p:nvPr userDrawn="1"/>
        </p:nvCxnSpPr>
        <p:spPr>
          <a:xfrm flipH="1">
            <a:off x="230188" y="800100"/>
            <a:ext cx="86788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Imagen 4">
            <a:extLst>
              <a:ext uri="{FF2B5EF4-FFF2-40B4-BE49-F238E27FC236}">
                <a16:creationId xmlns:a16="http://schemas.microsoft.com/office/drawing/2014/main" id="{6B3750C6-3543-B188-1EEB-5D24933385D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93688"/>
            <a:ext cx="2095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9" r:id="rId1"/>
    <p:sldLayoutId id="2147485420" r:id="rId2"/>
    <p:sldLayoutId id="2147485421" r:id="rId3"/>
    <p:sldLayoutId id="2147485422" r:id="rId4"/>
    <p:sldLayoutId id="2147485423" r:id="rId5"/>
    <p:sldLayoutId id="2147485441" r:id="rId6"/>
    <p:sldLayoutId id="2147485442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34669A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34669A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3C3D3C"/>
        </a:buClr>
        <a:buSzPct val="115000"/>
        <a:buChar char="»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BB2C40B-9947-F036-9ED5-5FFE6E578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0188" y="65088"/>
            <a:ext cx="70850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/>
              <a:t>Haga clic para cambiar el estilo de título	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636733B-0F50-27E1-9D6C-230EFFCC7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79663"/>
            <a:ext cx="8229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  <a:p>
            <a:pPr lvl="3"/>
            <a:r>
              <a:rPr lang="es-ES" altLang="es-ES_tradnl"/>
              <a:t>Cuarto nivel</a:t>
            </a:r>
          </a:p>
          <a:p>
            <a:pPr lvl="4"/>
            <a:r>
              <a:rPr lang="es-ES" altLang="es-ES_tradnl"/>
              <a:t>Quinto nivel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603A65D-04F2-7E7A-3527-80AC2B765B2F}"/>
              </a:ext>
            </a:extLst>
          </p:cNvPr>
          <p:cNvCxnSpPr/>
          <p:nvPr userDrawn="1"/>
        </p:nvCxnSpPr>
        <p:spPr>
          <a:xfrm flipH="1">
            <a:off x="230188" y="800100"/>
            <a:ext cx="86788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Imagen 4">
            <a:extLst>
              <a:ext uri="{FF2B5EF4-FFF2-40B4-BE49-F238E27FC236}">
                <a16:creationId xmlns:a16="http://schemas.microsoft.com/office/drawing/2014/main" id="{EC7521C9-4C24-567C-731B-88E01CEEBA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93688"/>
            <a:ext cx="2095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12" r:id="rId2"/>
    <p:sldLayoutId id="2147485425" r:id="rId3"/>
    <p:sldLayoutId id="2147485426" r:id="rId4"/>
    <p:sldLayoutId id="2147485427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141313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250" b="1">
          <a:solidFill>
            <a:srgbClr val="3B4A6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A82E2E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304F74"/>
        </a:buClr>
        <a:buSzPct val="165000"/>
        <a:buChar char="•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34669A"/>
        </a:buClr>
        <a:buSzPct val="115000"/>
        <a:buChar char="–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3C3D3C"/>
        </a:buClr>
        <a:buSzPct val="115000"/>
        <a:buChar char="»"/>
        <a:defRPr sz="1200">
          <a:solidFill>
            <a:schemeClr val="tx1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A82E2E"/>
        </a:buClr>
        <a:buSzPct val="165000"/>
        <a:buChar char="»"/>
        <a:defRPr sz="1200">
          <a:solidFill>
            <a:srgbClr val="2D5AAD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9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8">
            <a:extLst>
              <a:ext uri="{FF2B5EF4-FFF2-40B4-BE49-F238E27FC236}">
                <a16:creationId xmlns:a16="http://schemas.microsoft.com/office/drawing/2014/main" id="{B8DC400D-E090-EC17-509D-C5741B58B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8575" y="2392363"/>
            <a:ext cx="4103688" cy="17621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s-ES" altLang="es-ES_tradnl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CROI 31 edición</a:t>
            </a:r>
            <a:br>
              <a:rPr lang="es-ES" altLang="es-ES_tradnl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s-ES" altLang="es-ES_tradnl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Denver, EEUU</a:t>
            </a:r>
            <a:br>
              <a:rPr lang="es-ES" altLang="es-ES_tradnl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s-ES" altLang="es-ES_tradnl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3-6</a:t>
            </a:r>
            <a:r>
              <a:rPr lang="es-ES" altLang="es-ES_tradnl" sz="165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Marzo, 2024</a:t>
            </a:r>
            <a:endParaRPr lang="es-ES" altLang="es-ES_tradnl" sz="1650" i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ítulo 1">
            <a:extLst>
              <a:ext uri="{FF2B5EF4-FFF2-40B4-BE49-F238E27FC236}">
                <a16:creationId xmlns:a16="http://schemas.microsoft.com/office/drawing/2014/main" id="{DEE74A7B-DE96-9138-8301-BDD04EC85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7" y="65088"/>
            <a:ext cx="8403431" cy="627062"/>
          </a:xfrm>
        </p:spPr>
        <p:txBody>
          <a:bodyPr/>
          <a:lstStyle/>
          <a:p>
            <a:r>
              <a:rPr lang="en-US" altLang="es-ES" sz="1800" dirty="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129</a:t>
            </a:r>
            <a:r>
              <a:rPr lang="en-U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Safety and Pharmacokinetics of MK-8527, a Novel </a:t>
            </a:r>
            <a:r>
              <a:rPr lang="en-US" altLang="es-ES" sz="18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nRTTI</a:t>
            </a:r>
            <a:r>
              <a:rPr lang="en-U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, in Adults </a:t>
            </a:r>
            <a:r>
              <a:rPr lang="es-ES" altLang="es-ES" sz="18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Without</a:t>
            </a:r>
            <a:r>
              <a:rPr lang="es-E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HIV.  </a:t>
            </a:r>
            <a:r>
              <a:rPr lang="es-ES" altLang="es-ES" sz="1800" b="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Gillian</a:t>
            </a:r>
            <a:r>
              <a:rPr lang="es-ES" altLang="es-ES" sz="1800" b="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Gillespie</a:t>
            </a:r>
            <a:endParaRPr lang="es-ES" altLang="es-ES" b="0" dirty="0">
              <a:ea typeface="ＭＳ Ｐゴシック" panose="020B0600070205080204" pitchFamily="34" charset="-128"/>
            </a:endParaRPr>
          </a:p>
        </p:txBody>
      </p:sp>
      <p:sp>
        <p:nvSpPr>
          <p:cNvPr id="81923" name="Marcador de contenido 2">
            <a:extLst>
              <a:ext uri="{FF2B5EF4-FFF2-40B4-BE49-F238E27FC236}">
                <a16:creationId xmlns:a16="http://schemas.microsoft.com/office/drawing/2014/main" id="{D4B10F38-A4CA-8C73-733C-471C43DBD0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9434" y="822592"/>
            <a:ext cx="8474185" cy="276999"/>
          </a:xfrm>
          <a:solidFill>
            <a:schemeClr val="bg1"/>
          </a:solidFill>
        </p:spPr>
        <p:txBody>
          <a:bodyPr/>
          <a:lstStyle/>
          <a:p>
            <a:r>
              <a:rPr lang="es-ES" altLang="es-ES" dirty="0">
                <a:ea typeface="ＭＳ Ｐゴシック" panose="020B0600070205080204" pitchFamily="34" charset="-128"/>
              </a:rPr>
              <a:t>Estudio en fase I dosis ascendentes (Ensayo A) única dosis ascendente.</a:t>
            </a:r>
          </a:p>
        </p:txBody>
      </p:sp>
      <p:sp>
        <p:nvSpPr>
          <p:cNvPr id="81924" name="Marcador de número de diapositiva 3">
            <a:extLst>
              <a:ext uri="{FF2B5EF4-FFF2-40B4-BE49-F238E27FC236}">
                <a16:creationId xmlns:a16="http://schemas.microsoft.com/office/drawing/2014/main" id="{4313B765-FFCB-30E3-7ED9-E3326C2F430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_tradnl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8876161-AFEA-F780-5D83-060A1AE06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4" t="16510" b="39957"/>
          <a:stretch/>
        </p:blipFill>
        <p:spPr bwMode="auto">
          <a:xfrm>
            <a:off x="230188" y="1182602"/>
            <a:ext cx="3868200" cy="209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654D9AF-EB1D-C4CC-1430-15220F854969}"/>
              </a:ext>
            </a:extLst>
          </p:cNvPr>
          <p:cNvSpPr txBox="1"/>
          <p:nvPr/>
        </p:nvSpPr>
        <p:spPr>
          <a:xfrm>
            <a:off x="2555630" y="1157903"/>
            <a:ext cx="637735" cy="215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FF0000"/>
                </a:solidFill>
              </a:rPr>
              <a:t>3:1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F5EEFD-BAFF-9901-D527-42A4C54195CF}"/>
              </a:ext>
            </a:extLst>
          </p:cNvPr>
          <p:cNvSpPr txBox="1"/>
          <p:nvPr/>
        </p:nvSpPr>
        <p:spPr>
          <a:xfrm>
            <a:off x="230187" y="3784654"/>
            <a:ext cx="381310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Buena tolerancia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Ensayo A 80%, relacionados 14.7% moderados y resueltos.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4F42CD-FFA0-8C44-F4FE-0D5D3D95D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17071" r="2427" b="4473"/>
          <a:stretch/>
        </p:blipFill>
        <p:spPr bwMode="auto">
          <a:xfrm>
            <a:off x="4145696" y="1157902"/>
            <a:ext cx="4815424" cy="327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1BE2187-0B90-2998-9F62-0449626B5D08}"/>
              </a:ext>
            </a:extLst>
          </p:cNvPr>
          <p:cNvSpPr/>
          <p:nvPr/>
        </p:nvSpPr>
        <p:spPr>
          <a:xfrm>
            <a:off x="4159764" y="3544499"/>
            <a:ext cx="4801356" cy="8821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tx1"/>
              </a:solidFill>
            </a:endParaRPr>
          </a:p>
          <a:p>
            <a:endParaRPr lang="es-ES" sz="1200" dirty="0">
              <a:solidFill>
                <a:schemeClr val="tx1"/>
              </a:solidFill>
            </a:endParaRPr>
          </a:p>
          <a:p>
            <a:endParaRPr lang="es-ES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/>
                </a:solidFill>
              </a:rPr>
              <a:t>Niveles en plasma MK 8527 dosis proporcional, con niveles IC MK 8527-PK dosis proporcional hasta los 100mg.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/>
                </a:solidFill>
              </a:rPr>
              <a:t>Niveles de 5-200 mg, por encima del nivel de actividad antiviral de la cepa de VIH salvaje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tx1"/>
              </a:solidFill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F2B81A0-5570-7E55-98AA-45587F5E00EE}"/>
              </a:ext>
            </a:extLst>
          </p:cNvPr>
          <p:cNvCxnSpPr>
            <a:cxnSpLocks/>
          </p:cNvCxnSpPr>
          <p:nvPr/>
        </p:nvCxnSpPr>
        <p:spPr>
          <a:xfrm>
            <a:off x="7315200" y="1504798"/>
            <a:ext cx="0" cy="1007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CDA1A7-A971-E968-3FAD-B3EDD9D7F66D}"/>
              </a:ext>
            </a:extLst>
          </p:cNvPr>
          <p:cNvSpPr txBox="1"/>
          <p:nvPr/>
        </p:nvSpPr>
        <p:spPr>
          <a:xfrm>
            <a:off x="7158110" y="1169411"/>
            <a:ext cx="553328" cy="215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FF0000"/>
                </a:solidFill>
              </a:rPr>
              <a:t>14 días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0E47F7A9-B465-1957-6D9A-3AE58D6CA40E}"/>
              </a:ext>
            </a:extLst>
          </p:cNvPr>
          <p:cNvCxnSpPr>
            <a:cxnSpLocks/>
          </p:cNvCxnSpPr>
          <p:nvPr/>
        </p:nvCxnSpPr>
        <p:spPr>
          <a:xfrm>
            <a:off x="6975231" y="1504798"/>
            <a:ext cx="0" cy="1007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C064BFE3-9979-0038-6648-256829014413}"/>
              </a:ext>
            </a:extLst>
          </p:cNvPr>
          <p:cNvSpPr txBox="1"/>
          <p:nvPr/>
        </p:nvSpPr>
        <p:spPr>
          <a:xfrm>
            <a:off x="6604782" y="1169411"/>
            <a:ext cx="553328" cy="215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FF0000"/>
                </a:solidFill>
              </a:rPr>
              <a:t>7 días</a:t>
            </a:r>
          </a:p>
        </p:txBody>
      </p:sp>
    </p:spTree>
    <p:extLst>
      <p:ext uri="{BB962C8B-B14F-4D97-AF65-F5344CB8AC3E}">
        <p14:creationId xmlns:p14="http://schemas.microsoft.com/office/powerpoint/2010/main" val="194432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ítulo 1">
            <a:extLst>
              <a:ext uri="{FF2B5EF4-FFF2-40B4-BE49-F238E27FC236}">
                <a16:creationId xmlns:a16="http://schemas.microsoft.com/office/drawing/2014/main" id="{DEE74A7B-DE96-9138-8301-BDD04EC85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35652"/>
            <a:ext cx="8499303" cy="627062"/>
          </a:xfrm>
        </p:spPr>
        <p:txBody>
          <a:bodyPr/>
          <a:lstStyle/>
          <a:p>
            <a:r>
              <a:rPr lang="en-US" altLang="es-ES" sz="1800" dirty="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129</a:t>
            </a:r>
            <a:r>
              <a:rPr lang="en-U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Safety and Pharmacokinetics of MK-8527, a Novel </a:t>
            </a:r>
            <a:r>
              <a:rPr lang="en-US" altLang="es-ES" sz="18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nRTTI</a:t>
            </a:r>
            <a:r>
              <a:rPr lang="en-U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, in Adults </a:t>
            </a:r>
            <a:r>
              <a:rPr lang="es-ES" altLang="es-ES" sz="18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Without</a:t>
            </a:r>
            <a:r>
              <a:rPr lang="es-E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HIV.  </a:t>
            </a:r>
            <a:r>
              <a:rPr lang="es-ES" altLang="es-ES" sz="1800" b="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Gillian</a:t>
            </a:r>
            <a:r>
              <a:rPr lang="es-ES" altLang="es-ES" sz="1800" b="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Gillespie</a:t>
            </a:r>
            <a:endParaRPr lang="es-ES" altLang="es-ES" b="0" dirty="0">
              <a:ea typeface="ＭＳ Ｐゴシック" panose="020B0600070205080204" pitchFamily="34" charset="-128"/>
            </a:endParaRPr>
          </a:p>
        </p:txBody>
      </p:sp>
      <p:sp>
        <p:nvSpPr>
          <p:cNvPr id="81923" name="Marcador de contenido 2">
            <a:extLst>
              <a:ext uri="{FF2B5EF4-FFF2-40B4-BE49-F238E27FC236}">
                <a16:creationId xmlns:a16="http://schemas.microsoft.com/office/drawing/2014/main" id="{D4B10F38-A4CA-8C73-733C-471C43DBD0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9434" y="822592"/>
            <a:ext cx="8474185" cy="498598"/>
          </a:xfrm>
          <a:solidFill>
            <a:schemeClr val="bg1"/>
          </a:solidFill>
        </p:spPr>
        <p:txBody>
          <a:bodyPr/>
          <a:lstStyle/>
          <a:p>
            <a:r>
              <a:rPr lang="es-ES" altLang="es-ES" dirty="0">
                <a:ea typeface="ＭＳ Ｐゴシック" panose="020B0600070205080204" pitchFamily="34" charset="-128"/>
              </a:rPr>
              <a:t>Estudio en fase I (Ensayo B) dosis múltiples, en VIH negativos.3</a:t>
            </a:r>
          </a:p>
          <a:p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81924" name="Marcador de número de diapositiva 3">
            <a:extLst>
              <a:ext uri="{FF2B5EF4-FFF2-40B4-BE49-F238E27FC236}">
                <a16:creationId xmlns:a16="http://schemas.microsoft.com/office/drawing/2014/main" id="{4313B765-FFCB-30E3-7ED9-E3326C2F430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BC61F3-ED41-4579-853D-8E13E776B4D8}" type="slidenum">
              <a:rPr lang="es-ES" altLang="es-ES_tradnl" smtClean="0"/>
              <a:pPr/>
              <a:t>11</a:t>
            </a:fld>
            <a:endParaRPr lang="es-ES" altLang="es-ES_tradnl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8876161-AFEA-F780-5D83-060A1AE06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4" t="57600" b="5988"/>
          <a:stretch/>
        </p:blipFill>
        <p:spPr bwMode="auto">
          <a:xfrm>
            <a:off x="277688" y="1279354"/>
            <a:ext cx="3895920" cy="18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654D9AF-EB1D-C4CC-1430-15220F854969}"/>
              </a:ext>
            </a:extLst>
          </p:cNvPr>
          <p:cNvSpPr txBox="1"/>
          <p:nvPr/>
        </p:nvSpPr>
        <p:spPr>
          <a:xfrm>
            <a:off x="2612926" y="1350759"/>
            <a:ext cx="637735" cy="215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FF0000"/>
                </a:solidFill>
              </a:rPr>
              <a:t>3:1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F5EEFD-BAFF-9901-D527-42A4C54195CF}"/>
              </a:ext>
            </a:extLst>
          </p:cNvPr>
          <p:cNvSpPr txBox="1"/>
          <p:nvPr/>
        </p:nvSpPr>
        <p:spPr>
          <a:xfrm>
            <a:off x="197363" y="3238258"/>
            <a:ext cx="40276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Buena tolerancia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Ensayo A 80%, relacionados 14.7% moderados y resueltos.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5F079041-D041-2F5C-C39C-F87CD8BE9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15993" r="3738" b="1266"/>
          <a:stretch/>
        </p:blipFill>
        <p:spPr bwMode="auto">
          <a:xfrm>
            <a:off x="4572000" y="1279354"/>
            <a:ext cx="4157491" cy="296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F2B81A0-5570-7E55-98AA-45587F5E00EE}"/>
              </a:ext>
            </a:extLst>
          </p:cNvPr>
          <p:cNvCxnSpPr>
            <a:cxnSpLocks/>
          </p:cNvCxnSpPr>
          <p:nvPr/>
        </p:nvCxnSpPr>
        <p:spPr>
          <a:xfrm>
            <a:off x="7413675" y="1566203"/>
            <a:ext cx="0" cy="7958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6EC1211-8347-5120-41CF-879AC79D57A1}"/>
              </a:ext>
            </a:extLst>
          </p:cNvPr>
          <p:cNvCxnSpPr>
            <a:cxnSpLocks/>
          </p:cNvCxnSpPr>
          <p:nvPr/>
        </p:nvCxnSpPr>
        <p:spPr>
          <a:xfrm>
            <a:off x="6440660" y="1566203"/>
            <a:ext cx="0" cy="7958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1778C37-31E7-47B0-A1A5-05328574872A}"/>
              </a:ext>
            </a:extLst>
          </p:cNvPr>
          <p:cNvSpPr txBox="1"/>
          <p:nvPr/>
        </p:nvSpPr>
        <p:spPr>
          <a:xfrm>
            <a:off x="6132682" y="1323905"/>
            <a:ext cx="637735" cy="215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FF0000"/>
                </a:solidFill>
              </a:rPr>
              <a:t>7d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2018C69-FE51-7D35-F217-416420820ED0}"/>
              </a:ext>
            </a:extLst>
          </p:cNvPr>
          <p:cNvSpPr txBox="1"/>
          <p:nvPr/>
        </p:nvSpPr>
        <p:spPr>
          <a:xfrm>
            <a:off x="7094807" y="1332286"/>
            <a:ext cx="637735" cy="215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FF0000"/>
                </a:solidFill>
              </a:rPr>
              <a:t>14d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1BE2187-0B90-2998-9F62-0449626B5D08}"/>
              </a:ext>
            </a:extLst>
          </p:cNvPr>
          <p:cNvSpPr/>
          <p:nvPr/>
        </p:nvSpPr>
        <p:spPr>
          <a:xfrm>
            <a:off x="4572000" y="3338388"/>
            <a:ext cx="4157491" cy="93769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100" dirty="0">
              <a:solidFill>
                <a:schemeClr val="tx1"/>
              </a:solidFill>
            </a:endParaRPr>
          </a:p>
          <a:p>
            <a:endParaRPr lang="es-ES" sz="1100" dirty="0">
              <a:solidFill>
                <a:schemeClr val="tx1"/>
              </a:solidFill>
            </a:endParaRPr>
          </a:p>
          <a:p>
            <a:endParaRPr lang="es-ES" sz="11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/>
                </a:solidFill>
              </a:rPr>
              <a:t>Tras 3 dosis semanales de MK 8527 los niveles a los 7 días estaban por encima de &gt;0,2 pmol/10</a:t>
            </a:r>
            <a:r>
              <a:rPr lang="es-ES" sz="1100" baseline="30000" dirty="0">
                <a:solidFill>
                  <a:schemeClr val="tx1"/>
                </a:solidFill>
              </a:rPr>
              <a:t>6.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/>
                </a:solidFill>
              </a:rPr>
              <a:t>La acumulación IC MK 8527 TP es modesta.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/>
                </a:solidFill>
              </a:rPr>
              <a:t>La VM de MK 8527 TP 9-12 días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1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100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43CC9DE-113D-7BE8-396C-6935CD8996D1}"/>
              </a:ext>
            </a:extLst>
          </p:cNvPr>
          <p:cNvSpPr txBox="1"/>
          <p:nvPr/>
        </p:nvSpPr>
        <p:spPr>
          <a:xfrm>
            <a:off x="284928" y="4278555"/>
            <a:ext cx="857414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</a:rPr>
              <a:t>Conclusiones</a:t>
            </a:r>
          </a:p>
          <a:p>
            <a:r>
              <a:rPr lang="es-ES" sz="1200" dirty="0"/>
              <a:t>Dosis únicas (0,5–200 mg) y múltiples (QW) (hasta 40 mg) de MK-8527 administrado a adultos sin VIH se toleró bien. Los perfiles de seguridad y farmacocinética de MK-8527 respaldan la continuación de la investigación 1 vez a la semana y más.</a:t>
            </a:r>
          </a:p>
        </p:txBody>
      </p:sp>
    </p:spTree>
    <p:extLst>
      <p:ext uri="{BB962C8B-B14F-4D97-AF65-F5344CB8AC3E}">
        <p14:creationId xmlns:p14="http://schemas.microsoft.com/office/powerpoint/2010/main" val="36485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2">
            <a:extLst>
              <a:ext uri="{FF2B5EF4-FFF2-40B4-BE49-F238E27FC236}">
                <a16:creationId xmlns:a16="http://schemas.microsoft.com/office/drawing/2014/main" id="{C9318F07-ECFB-2D16-ABEC-E1E9272AD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sz="1400" dirty="0">
                <a:solidFill>
                  <a:srgbClr val="C00000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128</a:t>
            </a:r>
            <a:r>
              <a:rPr lang="en-US" altLang="es-ES" sz="1400" dirty="0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Site-Based HIV Testing Assay Performance for Cabotegravir and TDF-FTC </a:t>
            </a:r>
            <a:r>
              <a:rPr lang="en-US" altLang="es-ES" sz="1400" dirty="0" err="1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PrEP</a:t>
            </a:r>
            <a:r>
              <a:rPr lang="en-US" altLang="es-ES" sz="1400" dirty="0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Failure in HPTN 083. </a:t>
            </a:r>
            <a:r>
              <a:rPr lang="en-US" altLang="es-ES" sz="1400" b="0" dirty="0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Raphael J. </a:t>
            </a:r>
            <a:r>
              <a:rPr lang="en-US" altLang="es-ES" sz="1400" b="0" dirty="0" err="1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Landovitz</a:t>
            </a:r>
            <a:r>
              <a:rPr lang="en-US" altLang="es-ES" sz="1400" b="0" dirty="0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for the HPTN 083 study team.</a:t>
            </a:r>
            <a:br>
              <a:rPr lang="es-ES" altLang="es-ES" sz="1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altLang="es-ES" sz="12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47" name="Marcador de contenido 3">
            <a:extLst>
              <a:ext uri="{FF2B5EF4-FFF2-40B4-BE49-F238E27FC236}">
                <a16:creationId xmlns:a16="http://schemas.microsoft.com/office/drawing/2014/main" id="{C74F530E-53A7-718E-0B8E-5E32B89C69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5438" y="879475"/>
            <a:ext cx="8229600" cy="1568450"/>
          </a:xfrm>
        </p:spPr>
        <p:txBody>
          <a:bodyPr/>
          <a:lstStyle/>
          <a:p>
            <a:r>
              <a:rPr lang="es-ES" altLang="es-ES">
                <a:ea typeface="ＭＳ Ｐゴシック" panose="020B0600070205080204" pitchFamily="34" charset="-128"/>
              </a:rPr>
              <a:t>HTPN 083   estudio PreP CAB-LA/2 meses vs  TDF 1c/día.</a:t>
            </a:r>
          </a:p>
          <a:p>
            <a:r>
              <a:rPr lang="es-ES" altLang="es-ES">
                <a:ea typeface="ＭＳ Ｐゴシック" panose="020B0600070205080204" pitchFamily="34" charset="-128"/>
              </a:rPr>
              <a:t>En el estudio se DX las primoinfecciones realizando un test rápido de VIH –PR-VIH-, seguido de un test de laboratorio Ag/ab (P-VIH Ag/ab lab)</a:t>
            </a:r>
          </a:p>
          <a:p>
            <a:r>
              <a:rPr lang="es-ES" altLang="es-ES">
                <a:ea typeface="ＭＳ Ｐゴシック" panose="020B0600070205080204" pitchFamily="34" charset="-128"/>
              </a:rPr>
              <a:t>El síndrome de LEVI (Long-acting early inhibition), retraso en el Dx de la primoinfección</a:t>
            </a:r>
          </a:p>
          <a:p>
            <a:r>
              <a:rPr lang="es-ES" altLang="es-ES">
                <a:ea typeface="ＭＳ Ｐゴシック" panose="020B0600070205080204" pitchFamily="34" charset="-128"/>
              </a:rPr>
              <a:t>La FDA recomienda realizar Carga Viral como screening de primoinfección en personas recibiendo Prep</a:t>
            </a:r>
          </a:p>
          <a:p>
            <a:r>
              <a:rPr lang="es-ES" altLang="es-ES">
                <a:ea typeface="ＭＳ Ｐゴシック" panose="020B0600070205080204" pitchFamily="34" charset="-128"/>
              </a:rPr>
              <a:t>En muchos sitios no es posible realizar Test de CV.</a:t>
            </a:r>
          </a:p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31748" name="Marcador de número de diapositiva 1">
            <a:extLst>
              <a:ext uri="{FF2B5EF4-FFF2-40B4-BE49-F238E27FC236}">
                <a16:creationId xmlns:a16="http://schemas.microsoft.com/office/drawing/2014/main" id="{E1061666-9180-79A8-E089-FB60ED22E7A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6646C3-A37C-423B-AFF2-6A267BA78145}" type="slidenum">
              <a:rPr lang="es-ES" altLang="es-ES_tradnl" smtClean="0"/>
              <a:pPr/>
              <a:t>12</a:t>
            </a:fld>
            <a:endParaRPr lang="es-ES" altLang="es-ES_tradn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A21F73-45BE-F01E-AAC6-FB20AA11D024}"/>
              </a:ext>
            </a:extLst>
          </p:cNvPr>
          <p:cNvSpPr txBox="1"/>
          <p:nvPr/>
        </p:nvSpPr>
        <p:spPr>
          <a:xfrm>
            <a:off x="325438" y="2254251"/>
            <a:ext cx="8296275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dirty="0"/>
              <a:t>Evaluar el VPP de varias combinaciones de PR-VIH y </a:t>
            </a:r>
            <a:r>
              <a:rPr lang="es-ES" altLang="es-ES" sz="1400" dirty="0"/>
              <a:t>P-VIH Ag/ab </a:t>
            </a:r>
            <a:r>
              <a:rPr lang="es-ES" altLang="es-ES" sz="1400" dirty="0" err="1"/>
              <a:t>lab</a:t>
            </a:r>
            <a:r>
              <a:rPr lang="es-ES" sz="1400" dirty="0"/>
              <a:t>  </a:t>
            </a:r>
          </a:p>
        </p:txBody>
      </p:sp>
      <p:pic>
        <p:nvPicPr>
          <p:cNvPr id="31750" name="Imagen 5">
            <a:extLst>
              <a:ext uri="{FF2B5EF4-FFF2-40B4-BE49-F238E27FC236}">
                <a16:creationId xmlns:a16="http://schemas.microsoft.com/office/drawing/2014/main" id="{2CD52B44-52B2-61A9-21F0-1A739345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19881"/>
          <a:stretch>
            <a:fillRect/>
          </a:stretch>
        </p:blipFill>
        <p:spPr bwMode="auto">
          <a:xfrm>
            <a:off x="4975225" y="2679701"/>
            <a:ext cx="393382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agen 5">
            <a:extLst>
              <a:ext uri="{FF2B5EF4-FFF2-40B4-BE49-F238E27FC236}">
                <a16:creationId xmlns:a16="http://schemas.microsoft.com/office/drawing/2014/main" id="{B50567FC-F580-162C-92FB-A4A8A0DB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8" y="2679701"/>
            <a:ext cx="379253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>
            <a:extLst>
              <a:ext uri="{FF2B5EF4-FFF2-40B4-BE49-F238E27FC236}">
                <a16:creationId xmlns:a16="http://schemas.microsoft.com/office/drawing/2014/main" id="{43317803-D11B-AC03-7CFC-466A2C2E6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84138"/>
            <a:ext cx="8128000" cy="627062"/>
          </a:xfrm>
        </p:spPr>
        <p:txBody>
          <a:bodyPr/>
          <a:lstStyle/>
          <a:p>
            <a:r>
              <a:rPr lang="en-US" altLang="es-ES" sz="1600">
                <a:solidFill>
                  <a:srgbClr val="C00000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128</a:t>
            </a:r>
            <a:r>
              <a:rPr lang="en-US" altLang="es-ES" sz="1600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Site-Based HIV Testing Assay Performance for Cabotegravir and TDF-FTC PrEP Failure in HPTN 083. Raphael J. Landovitz, for the HPTN 083 study team.</a:t>
            </a:r>
            <a:br>
              <a:rPr lang="es-ES" altLang="es-E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altLang="es-ES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1" name="Marcador de contenido 2">
            <a:extLst>
              <a:ext uri="{FF2B5EF4-FFF2-40B4-BE49-F238E27FC236}">
                <a16:creationId xmlns:a16="http://schemas.microsoft.com/office/drawing/2014/main" id="{6FA9DDD8-CF61-6FD5-775C-3F9731A2BD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32772" name="Marcador de número de diapositiva 3">
            <a:extLst>
              <a:ext uri="{FF2B5EF4-FFF2-40B4-BE49-F238E27FC236}">
                <a16:creationId xmlns:a16="http://schemas.microsoft.com/office/drawing/2014/main" id="{35DE40A1-217E-1DF5-D59A-12327BDAD13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629AE4-333C-49C7-BE5C-BBA4475E3D8F}" type="slidenum">
              <a:rPr lang="es-ES" altLang="es-ES_tradnl" smtClean="0"/>
              <a:pPr/>
              <a:t>13</a:t>
            </a:fld>
            <a:endParaRPr lang="es-ES" altLang="es-ES_tradnl"/>
          </a:p>
        </p:txBody>
      </p:sp>
      <p:pic>
        <p:nvPicPr>
          <p:cNvPr id="32773" name="Imagen 5">
            <a:extLst>
              <a:ext uri="{FF2B5EF4-FFF2-40B4-BE49-F238E27FC236}">
                <a16:creationId xmlns:a16="http://schemas.microsoft.com/office/drawing/2014/main" id="{2BAC2A3C-F14D-9711-BF9D-E2155BE8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19" y="858031"/>
            <a:ext cx="8128000" cy="387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>
            <a:extLst>
              <a:ext uri="{FF2B5EF4-FFF2-40B4-BE49-F238E27FC236}">
                <a16:creationId xmlns:a16="http://schemas.microsoft.com/office/drawing/2014/main" id="{0EE7AA56-1A6C-E75B-FAAF-37CBDA31B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187325"/>
            <a:ext cx="8032750" cy="627063"/>
          </a:xfrm>
        </p:spPr>
        <p:txBody>
          <a:bodyPr/>
          <a:lstStyle/>
          <a:p>
            <a:r>
              <a:rPr lang="en-US" altLang="es-ES" sz="1600">
                <a:solidFill>
                  <a:srgbClr val="C00000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128</a:t>
            </a:r>
            <a:r>
              <a:rPr lang="en-US" altLang="es-ES" sz="1600"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Site-Based HIV Testing Assay Performance for Cabotegravir and TDF-FTC PrEP Failure in HPTN 083. Raphael J. Landovitz, for the HPTN 083 study team.</a:t>
            </a:r>
            <a:br>
              <a:rPr lang="es-ES" altLang="es-E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altLang="es-ES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795" name="Marcador de contenido 2">
            <a:extLst>
              <a:ext uri="{FF2B5EF4-FFF2-40B4-BE49-F238E27FC236}">
                <a16:creationId xmlns:a16="http://schemas.microsoft.com/office/drawing/2014/main" id="{5AC4E926-1A9F-83FC-065B-0838B39122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33796" name="Marcador de número de diapositiva 3">
            <a:extLst>
              <a:ext uri="{FF2B5EF4-FFF2-40B4-BE49-F238E27FC236}">
                <a16:creationId xmlns:a16="http://schemas.microsoft.com/office/drawing/2014/main" id="{D37B5C28-8387-04A4-C8A4-4E7797AB7B0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9E82A1-6BE7-4A63-A6A7-1D43CC901276}" type="slidenum">
              <a:rPr lang="es-ES" altLang="es-ES_tradnl" smtClean="0"/>
              <a:pPr/>
              <a:t>14</a:t>
            </a:fld>
            <a:endParaRPr lang="es-ES" alt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81DB50-A35A-526D-B337-170ADFBCE7B3}"/>
              </a:ext>
            </a:extLst>
          </p:cNvPr>
          <p:cNvSpPr txBox="1"/>
          <p:nvPr/>
        </p:nvSpPr>
        <p:spPr>
          <a:xfrm>
            <a:off x="525195" y="1042988"/>
            <a:ext cx="7920306" cy="39703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ES" dirty="0"/>
              <a:t>En personas con </a:t>
            </a:r>
            <a:r>
              <a:rPr lang="es-ES" b="1" dirty="0">
                <a:solidFill>
                  <a:srgbClr val="C00000"/>
                </a:solidFill>
              </a:rPr>
              <a:t>PreP CAB-LA </a:t>
            </a:r>
            <a:r>
              <a:rPr lang="es-ES" dirty="0"/>
              <a:t>o </a:t>
            </a:r>
            <a:r>
              <a:rPr lang="es-ES" b="1" dirty="0">
                <a:solidFill>
                  <a:srgbClr val="C00000"/>
                </a:solidFill>
              </a:rPr>
              <a:t>TDF MSM</a:t>
            </a:r>
            <a:r>
              <a:rPr lang="es-ES" dirty="0"/>
              <a:t>/ </a:t>
            </a:r>
            <a:r>
              <a:rPr lang="es-ES" dirty="0" err="1"/>
              <a:t>Trasgender</a:t>
            </a:r>
            <a:r>
              <a:rPr lang="es-ES" dirty="0"/>
              <a:t> </a:t>
            </a:r>
          </a:p>
          <a:p>
            <a:pPr>
              <a:defRPr/>
            </a:pP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dirty="0"/>
              <a:t>Una </a:t>
            </a:r>
            <a:r>
              <a:rPr lang="es-ES" b="1" dirty="0">
                <a:solidFill>
                  <a:srgbClr val="C00000"/>
                </a:solidFill>
              </a:rPr>
              <a:t>PR-VIH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dirty="0"/>
              <a:t>y Una Prueba de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Lab</a:t>
            </a:r>
            <a:r>
              <a:rPr lang="es-ES" b="1" dirty="0">
                <a:solidFill>
                  <a:srgbClr val="C00000"/>
                </a:solidFill>
              </a:rPr>
              <a:t> Ag/Ab (+/+) </a:t>
            </a:r>
            <a:r>
              <a:rPr lang="es-ES" dirty="0"/>
              <a:t>o </a:t>
            </a:r>
            <a:r>
              <a:rPr lang="es-ES" b="1" dirty="0">
                <a:solidFill>
                  <a:srgbClr val="C00000"/>
                </a:solidFill>
              </a:rPr>
              <a:t>2  PR-VIH (+/+) </a:t>
            </a:r>
            <a:r>
              <a:rPr lang="es-ES" dirty="0"/>
              <a:t>alto VPP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b="1" dirty="0"/>
              <a:t>Las combinaciones </a:t>
            </a:r>
            <a:r>
              <a:rPr lang="es-ES" b="1" dirty="0">
                <a:solidFill>
                  <a:srgbClr val="C00000"/>
                </a:solidFill>
              </a:rPr>
              <a:t>de 2 pruebas (-/-) alto VPN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ES" dirty="0"/>
              <a:t>2 pruebas concordantes si no se dispone de CV son suficientes para identificar a los pacientes infectados, o descartar que lo están. Mejor para los pacientes que reciben </a:t>
            </a:r>
            <a:r>
              <a:rPr lang="es-ES" b="1" dirty="0">
                <a:solidFill>
                  <a:srgbClr val="C00000"/>
                </a:solidFill>
              </a:rPr>
              <a:t>TDF que PreP CAB-LA.</a:t>
            </a:r>
          </a:p>
          <a:p>
            <a:pPr>
              <a:defRPr/>
            </a:pPr>
            <a:endParaRPr lang="es-ES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ES" b="1" dirty="0">
                <a:solidFill>
                  <a:srgbClr val="C00000"/>
                </a:solidFill>
              </a:rPr>
              <a:t>En la actualidad se está evaluando de forma prospectiva el screening de los pacientes en PreP utilizando CV.</a:t>
            </a:r>
          </a:p>
          <a:p>
            <a:pPr>
              <a:defRPr/>
            </a:pPr>
            <a:endParaRPr lang="es-ES" b="1" dirty="0">
              <a:solidFill>
                <a:srgbClr val="C00000"/>
              </a:solidFill>
            </a:endParaRPr>
          </a:p>
          <a:p>
            <a:pPr>
              <a:defRPr/>
            </a:pPr>
            <a:endParaRPr lang="es-E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>
            <a:extLst>
              <a:ext uri="{FF2B5EF4-FFF2-40B4-BE49-F238E27FC236}">
                <a16:creationId xmlns:a16="http://schemas.microsoft.com/office/drawing/2014/main" id="{0CB85BD1-7841-26AD-98B1-0CA8A68E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4879975"/>
            <a:ext cx="3429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sz="900" i="1">
                <a:solidFill>
                  <a:srgbClr val="991324"/>
                </a:solidFill>
              </a:rPr>
              <a:t>Congreso 2024</a:t>
            </a:r>
            <a:endParaRPr lang="en-US" altLang="es-ES_tradnl" sz="900" i="1">
              <a:solidFill>
                <a:srgbClr val="991324"/>
              </a:solidFill>
            </a:endParaRP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5B7E0641-0D43-FCE0-07DA-710263E7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813" y="1800225"/>
            <a:ext cx="1260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b="1">
                <a:solidFill>
                  <a:srgbClr val="991324"/>
                </a:solidFill>
              </a:rPr>
              <a:t>ÍNDICE</a:t>
            </a:r>
          </a:p>
        </p:txBody>
      </p:sp>
      <p:sp>
        <p:nvSpPr>
          <p:cNvPr id="24580" name="CuadroTexto 1">
            <a:extLst>
              <a:ext uri="{FF2B5EF4-FFF2-40B4-BE49-F238E27FC236}">
                <a16:creationId xmlns:a16="http://schemas.microsoft.com/office/drawing/2014/main" id="{AC37D899-68A6-4E31-25FB-06A4D921B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622" y="2003425"/>
            <a:ext cx="613820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PreP VIH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Nuevas formulaciones en marcha (CAB-ULA/ MK-8527)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Algoritmos cribado de la infección por VIH en PreP (CAB-LA o TDF/FTC)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>
                <a:solidFill>
                  <a:srgbClr val="000000"/>
                </a:solidFill>
              </a:rPr>
              <a:t>PeP</a:t>
            </a:r>
            <a:r>
              <a:rPr lang="es-ES" altLang="es-ES_tradnl" sz="1200" b="1" dirty="0">
                <a:solidFill>
                  <a:srgbClr val="000000"/>
                </a:solidFill>
              </a:rPr>
              <a:t> VIH</a:t>
            </a:r>
          </a:p>
          <a:p>
            <a:pPr lvl="2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rgbClr val="000000"/>
                </a:solidFill>
              </a:rPr>
              <a:t>Epidemiología y </a:t>
            </a:r>
            <a:r>
              <a:rPr lang="es-ES" altLang="es-ES_tradnl" sz="1200" b="1" dirty="0" err="1">
                <a:solidFill>
                  <a:srgbClr val="000000"/>
                </a:solidFill>
              </a:rPr>
              <a:t>tto</a:t>
            </a:r>
            <a:r>
              <a:rPr lang="es-ES" altLang="es-ES_tradnl" sz="1200" b="1" dirty="0">
                <a:solidFill>
                  <a:srgbClr val="000000"/>
                </a:solidFill>
              </a:rPr>
              <a:t> QD un STR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>
                <a:solidFill>
                  <a:schemeClr val="accent1"/>
                </a:solidFill>
              </a:rPr>
              <a:t>DoxyPep</a:t>
            </a:r>
            <a:endParaRPr lang="es-ES" altLang="es-ES_tradnl" sz="1200" b="1" dirty="0">
              <a:solidFill>
                <a:schemeClr val="accent1"/>
              </a:solidFill>
            </a:endParaRP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Resultados finales </a:t>
            </a:r>
            <a:r>
              <a:rPr lang="es-ES" altLang="es-ES_tradnl" sz="1200" b="1" dirty="0" err="1">
                <a:solidFill>
                  <a:schemeClr val="accent1"/>
                </a:solidFill>
              </a:rPr>
              <a:t>Doxy-Vac</a:t>
            </a:r>
            <a:r>
              <a:rPr lang="es-ES" altLang="es-ES_tradnl" sz="1200" b="1" dirty="0">
                <a:solidFill>
                  <a:schemeClr val="accent1"/>
                </a:solidFill>
              </a:rPr>
              <a:t> y </a:t>
            </a:r>
            <a:r>
              <a:rPr lang="es-ES" altLang="es-ES_tradnl" sz="1200" b="1" dirty="0" err="1">
                <a:solidFill>
                  <a:schemeClr val="accent1"/>
                </a:solidFill>
              </a:rPr>
              <a:t>DoxyPeP</a:t>
            </a:r>
            <a:endParaRPr lang="es-ES" altLang="es-ES_tradnl" sz="1200" b="1" dirty="0">
              <a:solidFill>
                <a:schemeClr val="accent1"/>
              </a:solidFill>
            </a:endParaRP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Resultados/impacto en la práctica clínica</a:t>
            </a:r>
          </a:p>
          <a:p>
            <a:pPr lvl="1">
              <a:lnSpc>
                <a:spcPct val="160000"/>
              </a:lnSpc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endParaRPr lang="es-ES" altLang="es-ES_tradnl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648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>
            <a:extLst>
              <a:ext uri="{FF2B5EF4-FFF2-40B4-BE49-F238E27FC236}">
                <a16:creationId xmlns:a16="http://schemas.microsoft.com/office/drawing/2014/main" id="{D07B8AFB-3DB9-D8C1-943B-051E374B8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65088"/>
            <a:ext cx="8772525" cy="627062"/>
          </a:xfrm>
        </p:spPr>
        <p:txBody>
          <a:bodyPr/>
          <a:lstStyle/>
          <a:p>
            <a:r>
              <a:rPr lang="es-ES" altLang="es-ES" sz="1800" dirty="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1113</a:t>
            </a: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 HIV Post-</a:t>
            </a:r>
            <a:r>
              <a:rPr lang="es-ES" altLang="es-ES" sz="1800" dirty="0" err="1">
                <a:latin typeface="MyriadPro-BoldCond"/>
                <a:ea typeface="ＭＳ Ｐゴシック" panose="020B0600070205080204" pitchFamily="34" charset="-128"/>
              </a:rPr>
              <a:t>Exposure</a:t>
            </a: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s-ES" altLang="es-ES" sz="1800" dirty="0" err="1">
                <a:latin typeface="MyriadPro-BoldCond"/>
                <a:ea typeface="ＭＳ Ｐゴシック" panose="020B0600070205080204" pitchFamily="34" charset="-128"/>
              </a:rPr>
              <a:t>Prophylaxis</a:t>
            </a: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s-ES" altLang="es-ES" sz="1800" dirty="0" err="1">
                <a:latin typeface="MyriadPro-BoldCond"/>
                <a:ea typeface="ＭＳ Ｐゴシック" panose="020B0600070205080204" pitchFamily="34" charset="-128"/>
              </a:rPr>
              <a:t>Prescription</a:t>
            </a: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s-ES" altLang="es-ES" sz="1800" dirty="0" err="1">
                <a:latin typeface="MyriadPro-BoldCond"/>
                <a:ea typeface="ＭＳ Ｐゴシック" panose="020B0600070205080204" pitchFamily="34" charset="-128"/>
              </a:rPr>
              <a:t>Trends</a:t>
            </a: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: </a:t>
            </a:r>
            <a:r>
              <a:rPr lang="es-ES" altLang="es-ES" sz="1800" dirty="0" err="1">
                <a:latin typeface="MyriadPro-BoldCond"/>
                <a:ea typeface="ＭＳ Ｐゴシック" panose="020B0600070205080204" pitchFamily="34" charset="-128"/>
              </a:rPr>
              <a:t>United</a:t>
            </a: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s-ES" altLang="es-ES" sz="1800" dirty="0" err="1">
                <a:latin typeface="MyriadPro-BoldCond"/>
                <a:ea typeface="ＭＳ Ｐゴシック" panose="020B0600070205080204" pitchFamily="34" charset="-128"/>
              </a:rPr>
              <a:t>States</a:t>
            </a: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, 2013-2022. </a:t>
            </a:r>
            <a:b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</a:br>
            <a:r>
              <a:rPr lang="es-ES" altLang="es-ES" sz="1800" dirty="0">
                <a:latin typeface="MyriadPro-BoldCond"/>
                <a:ea typeface="ＭＳ Ｐゴシック" panose="020B0600070205080204" pitchFamily="34" charset="-128"/>
              </a:rPr>
              <a:t>Mary R. </a:t>
            </a:r>
            <a:r>
              <a:rPr lang="es-ES" altLang="es-ES" sz="1800" dirty="0" err="1">
                <a:latin typeface="MyriadPro-BoldCond"/>
                <a:ea typeface="ＭＳ Ｐゴシック" panose="020B0600070205080204" pitchFamily="34" charset="-128"/>
              </a:rPr>
              <a:t>Tanner</a:t>
            </a:r>
            <a:endParaRPr lang="es-ES" altLang="es-ES" b="0" dirty="0">
              <a:ea typeface="ＭＳ Ｐゴシック" panose="020B0600070205080204" pitchFamily="34" charset="-128"/>
            </a:endParaRPr>
          </a:p>
        </p:txBody>
      </p:sp>
      <p:sp>
        <p:nvSpPr>
          <p:cNvPr id="44035" name="Marcador de número de diapositiva 1">
            <a:extLst>
              <a:ext uri="{FF2B5EF4-FFF2-40B4-BE49-F238E27FC236}">
                <a16:creationId xmlns:a16="http://schemas.microsoft.com/office/drawing/2014/main" id="{0D68E17F-F452-1945-9456-DFDBF1BB60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377238" y="4778375"/>
            <a:ext cx="550862" cy="16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F410F9-8C38-46BB-BFE1-DB19651EF1E5}" type="slidenum">
              <a:rPr lang="es-ES" altLang="es-ES_tradnl" sz="1200" smtClean="0"/>
              <a:pPr/>
              <a:t>16</a:t>
            </a:fld>
            <a:endParaRPr lang="es-ES" altLang="es-ES_tradnl" sz="1200"/>
          </a:p>
        </p:txBody>
      </p:sp>
      <p:pic>
        <p:nvPicPr>
          <p:cNvPr id="44036" name="Imagen 4">
            <a:extLst>
              <a:ext uri="{FF2B5EF4-FFF2-40B4-BE49-F238E27FC236}">
                <a16:creationId xmlns:a16="http://schemas.microsoft.com/office/drawing/2014/main" id="{0BD14317-4E81-668E-5502-1C9A7954F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5"/>
          <a:stretch>
            <a:fillRect/>
          </a:stretch>
        </p:blipFill>
        <p:spPr bwMode="auto">
          <a:xfrm>
            <a:off x="243548" y="786252"/>
            <a:ext cx="4740275" cy="217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BEAD53E-2F12-7C3A-1222-04B4829D7501}"/>
              </a:ext>
            </a:extLst>
          </p:cNvPr>
          <p:cNvSpPr/>
          <p:nvPr/>
        </p:nvSpPr>
        <p:spPr>
          <a:xfrm>
            <a:off x="998831" y="991479"/>
            <a:ext cx="866775" cy="201612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 sz="700" dirty="0" err="1">
              <a:solidFill>
                <a:schemeClr val="tx1"/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14C1F84-D912-F918-D747-E9C4A543A9E9}"/>
              </a:ext>
            </a:extLst>
          </p:cNvPr>
          <p:cNvSpPr/>
          <p:nvPr/>
        </p:nvSpPr>
        <p:spPr>
          <a:xfrm>
            <a:off x="2941930" y="1994557"/>
            <a:ext cx="1569109" cy="321923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 sz="700" dirty="0" err="1">
              <a:solidFill>
                <a:schemeClr val="tx1"/>
              </a:solidFill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D9DF742-503F-64EE-067C-4E305FDCD18D}"/>
              </a:ext>
            </a:extLst>
          </p:cNvPr>
          <p:cNvSpPr/>
          <p:nvPr/>
        </p:nvSpPr>
        <p:spPr>
          <a:xfrm>
            <a:off x="243548" y="2135918"/>
            <a:ext cx="2301875" cy="358775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 sz="700" dirty="0" err="1">
              <a:solidFill>
                <a:schemeClr val="tx1"/>
              </a:solidFill>
            </a:endParaRPr>
          </a:p>
        </p:txBody>
      </p:sp>
      <p:pic>
        <p:nvPicPr>
          <p:cNvPr id="44040" name="Imagen 5">
            <a:extLst>
              <a:ext uri="{FF2B5EF4-FFF2-40B4-BE49-F238E27FC236}">
                <a16:creationId xmlns:a16="http://schemas.microsoft.com/office/drawing/2014/main" id="{CC3A7508-0046-C328-9E93-001091BEA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57" r="-25" b="24535"/>
          <a:stretch/>
        </p:blipFill>
        <p:spPr bwMode="auto">
          <a:xfrm>
            <a:off x="243548" y="2999837"/>
            <a:ext cx="4740275" cy="18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Imagen 5">
            <a:extLst>
              <a:ext uri="{FF2B5EF4-FFF2-40B4-BE49-F238E27FC236}">
                <a16:creationId xmlns:a16="http://schemas.microsoft.com/office/drawing/2014/main" id="{4921285D-2045-A335-6D44-5A2CC885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08" y="786252"/>
            <a:ext cx="3554436" cy="21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D105D85-C27C-8FCD-9DB1-233C145A776A}"/>
              </a:ext>
            </a:extLst>
          </p:cNvPr>
          <p:cNvSpPr/>
          <p:nvPr/>
        </p:nvSpPr>
        <p:spPr>
          <a:xfrm>
            <a:off x="5069059" y="3028315"/>
            <a:ext cx="3685734" cy="1745688"/>
          </a:xfrm>
          <a:prstGeom prst="roundRect">
            <a:avLst/>
          </a:prstGeom>
          <a:grp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/>
                </a:solidFill>
              </a:rPr>
              <a:t>La PEP es una herramienta infrautilizada para la prevención del VIH, en particular entre los grupos con mayor número de  nuevas infecciones por el VIH.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/>
                </a:solidFill>
              </a:rPr>
              <a:t>Se necesitan intervenciones para aumentar el uso de la PEP,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/>
                </a:solidFill>
              </a:rPr>
              <a:t>Educación y herramientas electrónicas para médicos, y población general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>
            <a:extLst>
              <a:ext uri="{FF2B5EF4-FFF2-40B4-BE49-F238E27FC236}">
                <a16:creationId xmlns:a16="http://schemas.microsoft.com/office/drawing/2014/main" id="{BF4AFC17-EED6-1FE7-D277-09A41CD9B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i="0" u="none" strike="noStrike" baseline="0" dirty="0">
                <a:solidFill>
                  <a:srgbClr val="C00000"/>
                </a:solidFill>
                <a:latin typeface="MyriadPro-BoldCond"/>
              </a:rPr>
              <a:t>1134 </a:t>
            </a:r>
            <a:r>
              <a:rPr lang="en-US" sz="1800" b="1" i="0" u="none" strike="noStrike" baseline="0" dirty="0">
                <a:solidFill>
                  <a:srgbClr val="121212"/>
                </a:solidFill>
                <a:latin typeface="MyriadPro-BoldCond"/>
              </a:rPr>
              <a:t>BIC/FTC/TAF as HIV PEP Was Well-Tolerated With High Adherence and No </a:t>
            </a:r>
            <a:r>
              <a:rPr lang="es-ES" sz="1800" b="1" i="0" u="none" strike="noStrike" baseline="0" dirty="0" err="1">
                <a:solidFill>
                  <a:srgbClr val="121212"/>
                </a:solidFill>
                <a:latin typeface="MyriadPro-BoldCond"/>
              </a:rPr>
              <a:t>Seroconversions</a:t>
            </a:r>
            <a:r>
              <a:rPr lang="es-ES" sz="1800" b="1" i="0" u="none" strike="noStrike" baseline="0" dirty="0">
                <a:solidFill>
                  <a:srgbClr val="121212"/>
                </a:solidFill>
                <a:latin typeface="MyriadPro-BoldCond"/>
              </a:rPr>
              <a:t>. </a:t>
            </a:r>
            <a:r>
              <a:rPr lang="es-ES" sz="1800" b="0" i="0" u="none" strike="noStrike" baseline="0" dirty="0" err="1">
                <a:solidFill>
                  <a:srgbClr val="121212"/>
                </a:solidFill>
                <a:latin typeface="MyriadPro-BoldCond"/>
              </a:rPr>
              <a:t>Darrell</a:t>
            </a:r>
            <a:r>
              <a:rPr lang="es-ES" sz="1800" b="0" i="0" u="none" strike="noStrike" baseline="0" dirty="0">
                <a:solidFill>
                  <a:srgbClr val="121212"/>
                </a:solidFill>
                <a:latin typeface="MyriadPro-BoldCond"/>
              </a:rPr>
              <a:t> H. Tan</a:t>
            </a:r>
            <a:endParaRPr lang="es-ES" altLang="es-ES" b="0" dirty="0">
              <a:ea typeface="ＭＳ Ｐゴシック" panose="020B0600070205080204" pitchFamily="34" charset="-128"/>
            </a:endParaRPr>
          </a:p>
        </p:txBody>
      </p:sp>
      <p:pic>
        <p:nvPicPr>
          <p:cNvPr id="49157" name="Imagen 5">
            <a:extLst>
              <a:ext uri="{FF2B5EF4-FFF2-40B4-BE49-F238E27FC236}">
                <a16:creationId xmlns:a16="http://schemas.microsoft.com/office/drawing/2014/main" id="{991991EF-D869-0B4B-5EC2-FA2F38C2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5" y="839372"/>
            <a:ext cx="4348991" cy="258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010174BB-6EDD-9983-37CD-162D7103E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20860" r="2439" b="12000"/>
          <a:stretch/>
        </p:blipFill>
        <p:spPr bwMode="auto">
          <a:xfrm>
            <a:off x="4572001" y="839372"/>
            <a:ext cx="4464148" cy="258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977CB39-F7DF-3F78-826C-A0ABE194ED49}"/>
              </a:ext>
            </a:extLst>
          </p:cNvPr>
          <p:cNvSpPr/>
          <p:nvPr/>
        </p:nvSpPr>
        <p:spPr>
          <a:xfrm>
            <a:off x="323972" y="3846928"/>
            <a:ext cx="8229600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/>
                </a:solidFill>
              </a:rPr>
              <a:t>El uso de B/F/TAF en 119 participantes, para PEP se asoció con alta tolerabilidad, alta adherencia y ninguna seroconversión al VIH en esta cohorte. Estos datos respaldan el uso de este régimen de comprimidos únicos como PEP por VIH después de exposiciones sexuales.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>
            <a:extLst>
              <a:ext uri="{FF2B5EF4-FFF2-40B4-BE49-F238E27FC236}">
                <a16:creationId xmlns:a16="http://schemas.microsoft.com/office/drawing/2014/main" id="{0CB85BD1-7841-26AD-98B1-0CA8A68E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4879975"/>
            <a:ext cx="3429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sz="900" i="1">
                <a:solidFill>
                  <a:srgbClr val="991324"/>
                </a:solidFill>
              </a:rPr>
              <a:t>Congreso 2024</a:t>
            </a:r>
            <a:endParaRPr lang="en-US" altLang="es-ES_tradnl" sz="900" i="1">
              <a:solidFill>
                <a:srgbClr val="991324"/>
              </a:solidFill>
            </a:endParaRP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5B7E0641-0D43-FCE0-07DA-710263E7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813" y="1800225"/>
            <a:ext cx="1260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b="1">
                <a:solidFill>
                  <a:srgbClr val="991324"/>
                </a:solidFill>
              </a:rPr>
              <a:t>ÍNDICE</a:t>
            </a:r>
          </a:p>
        </p:txBody>
      </p:sp>
      <p:sp>
        <p:nvSpPr>
          <p:cNvPr id="24580" name="CuadroTexto 1">
            <a:extLst>
              <a:ext uri="{FF2B5EF4-FFF2-40B4-BE49-F238E27FC236}">
                <a16:creationId xmlns:a16="http://schemas.microsoft.com/office/drawing/2014/main" id="{AC37D899-68A6-4E31-25FB-06A4D921B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150" y="2048238"/>
            <a:ext cx="5855700" cy="283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PreP VIH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Nuevas formulaciones en marcha (CAB-ULA/ MK-8527)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Algoritmos cribados de la infección por VIH en PreP (CAB-LA o TDF/FTC)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>
                <a:solidFill>
                  <a:schemeClr val="accent1"/>
                </a:solidFill>
              </a:rPr>
              <a:t>PeP</a:t>
            </a:r>
            <a:r>
              <a:rPr lang="es-ES" altLang="es-ES_tradnl" sz="1200" b="1" dirty="0">
                <a:solidFill>
                  <a:schemeClr val="accent1"/>
                </a:solidFill>
              </a:rPr>
              <a:t> VIH</a:t>
            </a:r>
          </a:p>
          <a:p>
            <a:pPr lvl="2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Epidemiología y </a:t>
            </a:r>
            <a:r>
              <a:rPr lang="es-ES" altLang="es-ES_tradnl" sz="1200" b="1" dirty="0" err="1">
                <a:solidFill>
                  <a:schemeClr val="accent1"/>
                </a:solidFill>
              </a:rPr>
              <a:t>tto</a:t>
            </a:r>
            <a:r>
              <a:rPr lang="es-ES" altLang="es-ES_tradnl" sz="1200" b="1" dirty="0">
                <a:solidFill>
                  <a:schemeClr val="accent1"/>
                </a:solidFill>
              </a:rPr>
              <a:t> QD un STR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/>
              <a:t>DoxyPep</a:t>
            </a:r>
            <a:endParaRPr lang="es-ES" altLang="es-ES_tradnl" sz="1200" b="1" dirty="0"/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Resultados finales </a:t>
            </a:r>
            <a:r>
              <a:rPr lang="es-ES" altLang="es-ES_tradnl" sz="1200" b="1" dirty="0" err="1"/>
              <a:t>Doxy-Vac</a:t>
            </a:r>
            <a:r>
              <a:rPr lang="es-ES" altLang="es-ES_tradnl" sz="1200" b="1" dirty="0"/>
              <a:t> y </a:t>
            </a:r>
            <a:r>
              <a:rPr lang="es-ES" altLang="es-ES_tradnl" sz="1200" b="1" dirty="0" err="1"/>
              <a:t>DoxyPeP</a:t>
            </a:r>
            <a:r>
              <a:rPr lang="es-ES" altLang="es-ES_tradnl" sz="1200" b="1" dirty="0"/>
              <a:t> fase abierta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Resultados/impacto en la práctica clínica</a:t>
            </a:r>
          </a:p>
          <a:p>
            <a:pPr lvl="1">
              <a:lnSpc>
                <a:spcPct val="160000"/>
              </a:lnSpc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endParaRPr lang="es-ES" altLang="es-ES_tradnl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442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DF8FC-D207-3060-4990-6AFEB286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25" y="72009"/>
            <a:ext cx="8453540" cy="585988"/>
          </a:xfrm>
        </p:spPr>
        <p:txBody>
          <a:bodyPr>
            <a:normAutofit/>
          </a:bodyPr>
          <a:lstStyle/>
          <a:p>
            <a:r>
              <a:rPr lang="es-ES" sz="2700" b="1" dirty="0">
                <a:solidFill>
                  <a:srgbClr val="4599F2"/>
                </a:solidFill>
                <a:latin typeface="-apple-system"/>
              </a:rPr>
              <a:t>Antecedentes Doxiciclina como profilaxis post-exposición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D317A9-6EEA-2E8A-69A6-AF38BF532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7" y="981922"/>
            <a:ext cx="2567941" cy="382582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s-ES" sz="1500" dirty="0"/>
              <a:t>Las </a:t>
            </a:r>
            <a:r>
              <a:rPr lang="es-ES" sz="1500" b="1" dirty="0"/>
              <a:t>GN, Sífilis y CT</a:t>
            </a:r>
            <a:r>
              <a:rPr lang="es-ES" sz="1500" dirty="0"/>
              <a:t> han aumentado en las últimas 2 décadas en </a:t>
            </a:r>
            <a:r>
              <a:rPr lang="es-ES" sz="1500" b="1" dirty="0"/>
              <a:t>HSH</a:t>
            </a:r>
            <a:r>
              <a:rPr lang="es-ES" sz="1500" dirty="0"/>
              <a:t>. </a:t>
            </a:r>
            <a:r>
              <a:rPr lang="es-ES" sz="1500" b="1" dirty="0"/>
              <a:t>75,8 x100 pat/año seg </a:t>
            </a:r>
            <a:r>
              <a:rPr lang="es-ES" sz="1500" dirty="0"/>
              <a:t>(1).</a:t>
            </a:r>
          </a:p>
          <a:p>
            <a:r>
              <a:rPr lang="es-ES" sz="1500" dirty="0"/>
              <a:t>TASP y PreP han contribuido, por el aumento resultante del número de contactos sexuales sin protección.</a:t>
            </a:r>
          </a:p>
          <a:p>
            <a:r>
              <a:rPr lang="es-ES" sz="1500" dirty="0"/>
              <a:t>Doxiciclina como profilaxis </a:t>
            </a:r>
            <a:r>
              <a:rPr lang="es-ES" sz="1500" dirty="0" err="1"/>
              <a:t>post-exposición</a:t>
            </a:r>
            <a:r>
              <a:rPr lang="es-ES" sz="1500" dirty="0"/>
              <a:t> </a:t>
            </a:r>
            <a:r>
              <a:rPr lang="es-ES" sz="1500" dirty="0" err="1"/>
              <a:t>Subestudio</a:t>
            </a:r>
            <a:r>
              <a:rPr lang="es-ES" sz="1500" dirty="0"/>
              <a:t> del ANRS </a:t>
            </a:r>
            <a:r>
              <a:rPr lang="es-ES" sz="1500" dirty="0" err="1"/>
              <a:t>Ipergay</a:t>
            </a:r>
            <a:r>
              <a:rPr lang="es-ES" sz="1500" dirty="0"/>
              <a:t> (Francia) y Doxi-PeP (EEUU) (2,3)</a:t>
            </a:r>
          </a:p>
          <a:p>
            <a:endParaRPr lang="es-ES" sz="15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CA3B10-E928-3790-5CBB-974D2CEF8E52}"/>
              </a:ext>
            </a:extLst>
          </p:cNvPr>
          <p:cNvSpPr txBox="1"/>
          <p:nvPr/>
        </p:nvSpPr>
        <p:spPr>
          <a:xfrm>
            <a:off x="359502" y="4965178"/>
            <a:ext cx="65736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Molina JM, Lancet IV, E554-E562, 2022; Molina JM,</a:t>
            </a:r>
            <a:r>
              <a:rPr lang="en-US" sz="600" dirty="0">
                <a:solidFill>
                  <a:srgbClr val="000000"/>
                </a:solidFill>
                <a:latin typeface="Avenir Next LT Pro"/>
                <a:ea typeface="+mn-ea"/>
              </a:rPr>
              <a:t>Lancet Infect Dis 2018; 18:308–17</a:t>
            </a:r>
            <a:r>
              <a:rPr lang="en-US" sz="600" dirty="0">
                <a:solidFill>
                  <a:srgbClr val="000000"/>
                </a:solidFill>
                <a:latin typeface="Verdana" panose="020B0604030504040204" pitchFamily="34" charset="0"/>
                <a:ea typeface="+mn-ea"/>
              </a:rPr>
              <a:t> Luetkemeyer A, AIDS 2022, July 29-August 2, Montreal. Abstract OALBX0103.</a:t>
            </a:r>
            <a:endParaRPr lang="es-ES" sz="825" dirty="0">
              <a:solidFill>
                <a:srgbClr val="000000"/>
              </a:solidFill>
              <a:latin typeface="Avenir Next LT Pro"/>
              <a:ea typeface="+mn-ea"/>
            </a:endParaRPr>
          </a:p>
        </p:txBody>
      </p:sp>
      <p:pic>
        <p:nvPicPr>
          <p:cNvPr id="1026" name="Picture 2" descr="07302210copy">
            <a:extLst>
              <a:ext uri="{FF2B5EF4-FFF2-40B4-BE49-F238E27FC236}">
                <a16:creationId xmlns:a16="http://schemas.microsoft.com/office/drawing/2014/main" id="{466CCDAA-70BC-F843-AC9D-D4AADDEA4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2"/>
          <a:stretch/>
        </p:blipFill>
        <p:spPr bwMode="auto">
          <a:xfrm>
            <a:off x="5506873" y="2164556"/>
            <a:ext cx="3398292" cy="280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in graphic">
            <a:extLst>
              <a:ext uri="{FF2B5EF4-FFF2-40B4-BE49-F238E27FC236}">
                <a16:creationId xmlns:a16="http://schemas.microsoft.com/office/drawing/2014/main" id="{2792C179-43A1-B082-2735-ACB82732B14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976324" y="819580"/>
            <a:ext cx="2316677" cy="4145598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152 imágenes de Doxycycline - Imágenes, fotos y vectores de ...">
            <a:extLst>
              <a:ext uri="{FF2B5EF4-FFF2-40B4-BE49-F238E27FC236}">
                <a16:creationId xmlns:a16="http://schemas.microsoft.com/office/drawing/2014/main" id="{382ACB8F-2012-F90D-9A29-B65034C22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6"/>
          <a:stretch/>
        </p:blipFill>
        <p:spPr bwMode="auto">
          <a:xfrm>
            <a:off x="5506873" y="661819"/>
            <a:ext cx="1632347" cy="9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D326F0E-E8B5-7020-0E7E-8EF9A154B147}"/>
              </a:ext>
            </a:extLst>
          </p:cNvPr>
          <p:cNvSpPr txBox="1"/>
          <p:nvPr/>
        </p:nvSpPr>
        <p:spPr>
          <a:xfrm>
            <a:off x="7139220" y="678343"/>
            <a:ext cx="1765945" cy="113107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350" dirty="0">
                <a:solidFill>
                  <a:srgbClr val="000000"/>
                </a:solidFill>
                <a:latin typeface="Avenir Next LT Pro"/>
                <a:ea typeface="+mn-ea"/>
              </a:rPr>
              <a:t>1c/monodosis en las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350" dirty="0">
                <a:solidFill>
                  <a:srgbClr val="000000"/>
                </a:solidFill>
                <a:latin typeface="Avenir Next LT Pro"/>
                <a:ea typeface="+mn-ea"/>
              </a:rPr>
              <a:t>24-72h tras una exposición de riesgo</a:t>
            </a:r>
          </a:p>
        </p:txBody>
      </p:sp>
    </p:spTree>
    <p:extLst>
      <p:ext uri="{BB962C8B-B14F-4D97-AF65-F5344CB8AC3E}">
        <p14:creationId xmlns:p14="http://schemas.microsoft.com/office/powerpoint/2010/main" val="182713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8">
            <a:extLst>
              <a:ext uri="{FF2B5EF4-FFF2-40B4-BE49-F238E27FC236}">
                <a16:creationId xmlns:a16="http://schemas.microsoft.com/office/drawing/2014/main" id="{2AA7A99E-B61D-B7CD-1033-EB31B767C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5313" y="2446398"/>
            <a:ext cx="5118100" cy="1891140"/>
          </a:xfrm>
        </p:spPr>
        <p:txBody>
          <a:bodyPr/>
          <a:lstStyle/>
          <a:p>
            <a:pPr>
              <a:defRPr/>
            </a:pPr>
            <a:r>
              <a:rPr lang="es-ES" altLang="es-ES_tradnl" sz="2550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Congreso 2024</a:t>
            </a:r>
            <a:b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b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Otros temas destacados</a:t>
            </a:r>
            <a:b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s-ES" altLang="es-ES_tradnl" sz="255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Prevención</a:t>
            </a:r>
            <a:endParaRPr lang="es-ES" altLang="es-ES_tradnl" sz="1350" b="0" i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4E594AD-2BC6-8676-8659-3C4AE2071E0C}"/>
              </a:ext>
            </a:extLst>
          </p:cNvPr>
          <p:cNvCxnSpPr/>
          <p:nvPr/>
        </p:nvCxnSpPr>
        <p:spPr>
          <a:xfrm>
            <a:off x="3343275" y="3171825"/>
            <a:ext cx="2590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>
            <a:extLst>
              <a:ext uri="{FF2B5EF4-FFF2-40B4-BE49-F238E27FC236}">
                <a16:creationId xmlns:a16="http://schemas.microsoft.com/office/drawing/2014/main" id="{189F08F6-AFAA-9221-1BD3-AD65FC37CB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65088"/>
            <a:ext cx="8801100" cy="627062"/>
          </a:xfrm>
        </p:spPr>
        <p:txBody>
          <a:bodyPr/>
          <a:lstStyle/>
          <a:p>
            <a:r>
              <a:rPr lang="en-US" altLang="es-ES" sz="180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124</a:t>
            </a:r>
            <a:r>
              <a:rPr lang="en-US" altLang="es-ES" sz="18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Final Results of ANRS 174 D OXYVAC: A Randomized Trial to Prevent STI in</a:t>
            </a:r>
            <a:br>
              <a:rPr lang="en-US" altLang="es-ES" sz="18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</a:br>
            <a:r>
              <a:rPr lang="es-ES" altLang="es-ES" sz="18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MSM on PrEP Jean-Michel Molina</a:t>
            </a:r>
            <a:r>
              <a:rPr lang="es-ES" altLang="es-ES" sz="1800" b="0">
                <a:solidFill>
                  <a:srgbClr val="121212"/>
                </a:solidFill>
                <a:latin typeface="MyriadPro-Cond"/>
                <a:ea typeface="ＭＳ Ｐゴシック" panose="020B0600070205080204" pitchFamily="34" charset="-128"/>
              </a:rPr>
              <a:t>.</a:t>
            </a:r>
            <a:endParaRPr lang="es-ES" altLang="es-ES">
              <a:ea typeface="ＭＳ Ｐゴシック" panose="020B0600070205080204" pitchFamily="34" charset="-128"/>
            </a:endParaRPr>
          </a:p>
        </p:txBody>
      </p:sp>
      <p:pic>
        <p:nvPicPr>
          <p:cNvPr id="50181" name="Imagen 5">
            <a:extLst>
              <a:ext uri="{FF2B5EF4-FFF2-40B4-BE49-F238E27FC236}">
                <a16:creationId xmlns:a16="http://schemas.microsoft.com/office/drawing/2014/main" id="{09D4B52E-EA57-974E-D983-3348E3E7C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1"/>
          <a:stretch/>
        </p:blipFill>
        <p:spPr bwMode="auto">
          <a:xfrm>
            <a:off x="230188" y="848836"/>
            <a:ext cx="3798276" cy="235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Imagen 5">
            <a:extLst>
              <a:ext uri="{FF2B5EF4-FFF2-40B4-BE49-F238E27FC236}">
                <a16:creationId xmlns:a16="http://schemas.microsoft.com/office/drawing/2014/main" id="{46CDC1D4-8B2B-3D0D-0041-1F412D9D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44" y="855493"/>
            <a:ext cx="3877506" cy="235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518A94B3-4D9D-BC1F-638D-235081AB6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53978" r="4820" b="3611"/>
          <a:stretch/>
        </p:blipFill>
        <p:spPr bwMode="auto">
          <a:xfrm>
            <a:off x="1237958" y="3724801"/>
            <a:ext cx="6940062" cy="13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C51DA3EC-66AE-896E-1D9A-251B90C7B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r="1754" b="74562"/>
          <a:stretch/>
        </p:blipFill>
        <p:spPr bwMode="auto">
          <a:xfrm>
            <a:off x="1237958" y="3294247"/>
            <a:ext cx="6940062" cy="43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A7D9880-63ED-263A-D3B5-8FEE7B0972D4}"/>
              </a:ext>
            </a:extLst>
          </p:cNvPr>
          <p:cNvSpPr/>
          <p:nvPr/>
        </p:nvSpPr>
        <p:spPr>
          <a:xfrm>
            <a:off x="1237958" y="3724801"/>
            <a:ext cx="6940062" cy="1306707"/>
          </a:xfrm>
          <a:prstGeom prst="roundRect">
            <a:avLst/>
          </a:prstGeom>
          <a:grp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0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9EB080E6-99E9-10DA-CAC2-F8E7B21EC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sz="1600" dirty="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124</a:t>
            </a:r>
            <a:r>
              <a:rPr lang="en-U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Final Results of ANRS 174 D OXYVAC: A Randomized Trial to Prevent STI in </a:t>
            </a:r>
            <a:r>
              <a:rPr lang="es-E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MSM </a:t>
            </a:r>
            <a:r>
              <a:rPr lang="es-ES" altLang="es-ES" sz="16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on</a:t>
            </a:r>
            <a:r>
              <a:rPr lang="es-E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PrEP </a:t>
            </a:r>
            <a:r>
              <a:rPr lang="es-ES" altLang="es-ES" sz="1600" b="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Jean-Michel Molina</a:t>
            </a:r>
            <a:r>
              <a:rPr lang="es-ES" altLang="es-ES" sz="1600" b="0" dirty="0">
                <a:solidFill>
                  <a:srgbClr val="121212"/>
                </a:solidFill>
                <a:latin typeface="MyriadPro-Cond"/>
                <a:ea typeface="ＭＳ Ｐゴシック" panose="020B0600070205080204" pitchFamily="34" charset="-128"/>
              </a:rPr>
              <a:t>.</a:t>
            </a:r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53252" name="Marcador de número de diapositiva 3">
            <a:extLst>
              <a:ext uri="{FF2B5EF4-FFF2-40B4-BE49-F238E27FC236}">
                <a16:creationId xmlns:a16="http://schemas.microsoft.com/office/drawing/2014/main" id="{172C5BBE-FEDD-9B3A-DDA8-B484E2DEFE9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3FC285-B6D2-4E4C-8579-E329C95C8FBB}" type="slidenum">
              <a:rPr lang="es-ES" altLang="es-ES_tradnl" smtClean="0"/>
              <a:pPr/>
              <a:t>21</a:t>
            </a:fld>
            <a:endParaRPr lang="es-ES" altLang="es-ES_tradnl"/>
          </a:p>
        </p:txBody>
      </p:sp>
      <p:pic>
        <p:nvPicPr>
          <p:cNvPr id="53253" name="Imagen 5">
            <a:extLst>
              <a:ext uri="{FF2B5EF4-FFF2-40B4-BE49-F238E27FC236}">
                <a16:creationId xmlns:a16="http://schemas.microsoft.com/office/drawing/2014/main" id="{5856EBD8-88A5-604F-4A43-1893C6CD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5" y="858129"/>
            <a:ext cx="3028827" cy="2061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1A777FB0-1F55-F6B6-0D86-D2B5B040C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744" r="49819" b="1698"/>
          <a:stretch/>
        </p:blipFill>
        <p:spPr bwMode="auto">
          <a:xfrm>
            <a:off x="3275426" y="858129"/>
            <a:ext cx="2787751" cy="2082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84280BFA-6058-3E9F-30D5-850F9DFA0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3" t="21825" b="2906"/>
          <a:stretch/>
        </p:blipFill>
        <p:spPr bwMode="auto">
          <a:xfrm>
            <a:off x="6178061" y="858129"/>
            <a:ext cx="2888150" cy="2061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Imagen 5">
            <a:extLst>
              <a:ext uri="{FF2B5EF4-FFF2-40B4-BE49-F238E27FC236}">
                <a16:creationId xmlns:a16="http://schemas.microsoft.com/office/drawing/2014/main" id="{9758127A-571F-DD67-AAC1-26D3A3AD8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19054" r="9096"/>
          <a:stretch/>
        </p:blipFill>
        <p:spPr bwMode="auto">
          <a:xfrm>
            <a:off x="148127" y="3021318"/>
            <a:ext cx="2996002" cy="19920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8C1201-D03D-5995-A43F-7153FEF129A2}"/>
              </a:ext>
            </a:extLst>
          </p:cNvPr>
          <p:cNvSpPr txBox="1"/>
          <p:nvPr/>
        </p:nvSpPr>
        <p:spPr>
          <a:xfrm>
            <a:off x="3592439" y="3913015"/>
            <a:ext cx="540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JM Molina </a:t>
            </a:r>
            <a:r>
              <a:rPr lang="es-ES" sz="1200" dirty="0" err="1"/>
              <a:t>conclusions</a:t>
            </a:r>
            <a:r>
              <a:rPr lang="es-ES" sz="1200" dirty="0"/>
              <a:t>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S" sz="1200" dirty="0"/>
              <a:t>3 estudios han mostrado gran eficacia para prevenir  las infecciones por CT y </a:t>
            </a:r>
            <a:r>
              <a:rPr lang="es-ES" sz="1200" dirty="0" err="1"/>
              <a:t>sifilis</a:t>
            </a:r>
            <a:endParaRPr lang="es-ES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S" sz="1200" dirty="0"/>
              <a:t>Menos eficaz para prevenir las infecciones por gonorrea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FB3DB5-3203-0EEA-4799-CEE86C7177BA}"/>
              </a:ext>
            </a:extLst>
          </p:cNvPr>
          <p:cNvSpPr txBox="1"/>
          <p:nvPr/>
        </p:nvSpPr>
        <p:spPr>
          <a:xfrm>
            <a:off x="3493477" y="3137095"/>
            <a:ext cx="536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Reducción CT y Sífilis, y también gonorrea pero menos efecto que en el análisis interino.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>
            <a:extLst>
              <a:ext uri="{FF2B5EF4-FFF2-40B4-BE49-F238E27FC236}">
                <a16:creationId xmlns:a16="http://schemas.microsoft.com/office/drawing/2014/main" id="{6ABEEB1F-5596-8F5F-0C90-B3C73612F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124</a:t>
            </a:r>
            <a:r>
              <a:rPr lang="en-US" altLang="es-ES" dirty="0">
                <a:ea typeface="ＭＳ Ｐゴシック" panose="020B0600070205080204" pitchFamily="34" charset="-128"/>
              </a:rPr>
              <a:t> Final Results of ANRS 174 D OXYVAC: A Randomized Trial to Prevent STI in MSM on </a:t>
            </a:r>
            <a:r>
              <a:rPr lang="en-US" altLang="es-ES" dirty="0" err="1">
                <a:ea typeface="ＭＳ Ｐゴシック" panose="020B0600070205080204" pitchFamily="34" charset="-128"/>
              </a:rPr>
              <a:t>PrEP</a:t>
            </a:r>
            <a:r>
              <a:rPr lang="en-US" altLang="es-ES" dirty="0">
                <a:ea typeface="ＭＳ Ｐゴシック" panose="020B0600070205080204" pitchFamily="34" charset="-128"/>
              </a:rPr>
              <a:t> </a:t>
            </a:r>
            <a:r>
              <a:rPr lang="en-US" altLang="es-ES" b="0" dirty="0">
                <a:ea typeface="ＭＳ Ｐゴシック" panose="020B0600070205080204" pitchFamily="34" charset="-128"/>
              </a:rPr>
              <a:t>Jean-Michel Molina</a:t>
            </a:r>
            <a:r>
              <a:rPr lang="en-US" altLang="es-ES" dirty="0">
                <a:ea typeface="ＭＳ Ｐゴシック" panose="020B0600070205080204" pitchFamily="34" charset="-128"/>
              </a:rPr>
              <a:t>.</a:t>
            </a:r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55299" name="Marcador de contenido 2">
            <a:extLst>
              <a:ext uri="{FF2B5EF4-FFF2-40B4-BE49-F238E27FC236}">
                <a16:creationId xmlns:a16="http://schemas.microsoft.com/office/drawing/2014/main" id="{43891162-1C11-7B00-055B-6B6C10D5AC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48024" y="1197977"/>
            <a:ext cx="1348154" cy="1163637"/>
          </a:xfrm>
        </p:spPr>
        <p:txBody>
          <a:bodyPr/>
          <a:lstStyle/>
          <a:p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55300" name="Marcador de número de diapositiva 3">
            <a:extLst>
              <a:ext uri="{FF2B5EF4-FFF2-40B4-BE49-F238E27FC236}">
                <a16:creationId xmlns:a16="http://schemas.microsoft.com/office/drawing/2014/main" id="{37BF8CDD-5658-448D-1F39-057A5E78623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14F967-C932-4741-821F-C5489919031D}" type="slidenum">
              <a:rPr lang="es-ES" altLang="es-ES_tradnl" smtClean="0"/>
              <a:pPr/>
              <a:t>22</a:t>
            </a:fld>
            <a:endParaRPr lang="es-ES" altLang="es-ES_tradnl"/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F6872128-7843-26E6-1D1E-6C7AFE17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845186"/>
            <a:ext cx="4076869" cy="3379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7">
            <a:extLst>
              <a:ext uri="{FF2B5EF4-FFF2-40B4-BE49-F238E27FC236}">
                <a16:creationId xmlns:a16="http://schemas.microsoft.com/office/drawing/2014/main" id="{5C300AB8-2DF0-42D0-650E-E9A47F769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0" y="868070"/>
            <a:ext cx="4389120" cy="33340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661F42-F997-1ACC-89BA-F9CCF6F3C8B5}"/>
              </a:ext>
            </a:extLst>
          </p:cNvPr>
          <p:cNvSpPr txBox="1"/>
          <p:nvPr/>
        </p:nvSpPr>
        <p:spPr>
          <a:xfrm>
            <a:off x="141093" y="4298314"/>
            <a:ext cx="407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Aparición de Resistencias que pueden reducir más la eficacia frente a Gonococo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612398-4549-8E1C-41D1-BECD6157467D}"/>
              </a:ext>
            </a:extLst>
          </p:cNvPr>
          <p:cNvSpPr txBox="1"/>
          <p:nvPr/>
        </p:nvSpPr>
        <p:spPr>
          <a:xfrm>
            <a:off x="4560276" y="4252546"/>
            <a:ext cx="407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No eficacia demostrada. Otros estudios en fase 3 en marcha.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Marcador de número de diapositiva 3">
            <a:extLst>
              <a:ext uri="{FF2B5EF4-FFF2-40B4-BE49-F238E27FC236}">
                <a16:creationId xmlns:a16="http://schemas.microsoft.com/office/drawing/2014/main" id="{574EF054-A922-678D-020B-FAA90E056DA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C3EA034-FDBA-4CB4-9B2E-285DE9D45089}" type="slidenum">
              <a:rPr lang="es-ES" altLang="es-ES_tradnl" smtClean="0"/>
              <a:pPr/>
              <a:t>23</a:t>
            </a:fld>
            <a:endParaRPr lang="es-ES" alt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73970F-31EF-C4D9-6D6D-052C690C4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99" y="67433"/>
            <a:ext cx="72723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9pPr>
          </a:lstStyle>
          <a:p>
            <a:r>
              <a:rPr lang="en-US" altLang="es-ES" kern="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124</a:t>
            </a:r>
            <a:r>
              <a:rPr lang="en-US" altLang="es-ES" kern="0" dirty="0">
                <a:ea typeface="ＭＳ Ｐゴシック" panose="020B0600070205080204" pitchFamily="34" charset="-128"/>
              </a:rPr>
              <a:t> Final Results of ANRS 174 D OXYVAC: A Randomized Trial to Prevent STI in MSM on </a:t>
            </a:r>
            <a:r>
              <a:rPr lang="en-US" altLang="es-ES" kern="0" dirty="0" err="1">
                <a:ea typeface="ＭＳ Ｐゴシック" panose="020B0600070205080204" pitchFamily="34" charset="-128"/>
              </a:rPr>
              <a:t>PrEP</a:t>
            </a:r>
            <a:r>
              <a:rPr lang="en-US" altLang="es-ES" kern="0" dirty="0">
                <a:ea typeface="ＭＳ Ｐゴシック" panose="020B0600070205080204" pitchFamily="34" charset="-128"/>
              </a:rPr>
              <a:t> </a:t>
            </a:r>
            <a:r>
              <a:rPr lang="en-US" altLang="es-ES" b="0" kern="0" dirty="0">
                <a:ea typeface="ＭＳ Ｐゴシック" panose="020B0600070205080204" pitchFamily="34" charset="-128"/>
              </a:rPr>
              <a:t>Jean-Michel Molina</a:t>
            </a:r>
            <a:r>
              <a:rPr lang="en-US" altLang="es-ES" kern="0" dirty="0">
                <a:ea typeface="ＭＳ Ｐゴシック" panose="020B0600070205080204" pitchFamily="34" charset="-128"/>
              </a:rPr>
              <a:t>.</a:t>
            </a:r>
            <a:endParaRPr lang="es-ES" altLang="es-ES" kern="0" dirty="0">
              <a:ea typeface="ＭＳ Ｐゴシック" panose="020B0600070205080204" pitchFamily="34" charset="-128"/>
            </a:endParaRP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A5E75E7F-C74C-4AC1-9EB4-580670310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/>
          <a:stretch/>
        </p:blipFill>
        <p:spPr bwMode="auto">
          <a:xfrm>
            <a:off x="153756" y="1012874"/>
            <a:ext cx="4104066" cy="290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n 7">
            <a:extLst>
              <a:ext uri="{FF2B5EF4-FFF2-40B4-BE49-F238E27FC236}">
                <a16:creationId xmlns:a16="http://schemas.microsoft.com/office/drawing/2014/main" id="{8F9BB3C5-6785-611F-39BA-298F068E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2874"/>
            <a:ext cx="4418244" cy="290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31CA28-AD04-5696-D758-143C9E66D5F7}"/>
              </a:ext>
            </a:extLst>
          </p:cNvPr>
          <p:cNvSpPr txBox="1"/>
          <p:nvPr/>
        </p:nvSpPr>
        <p:spPr>
          <a:xfrm>
            <a:off x="2542189" y="4130626"/>
            <a:ext cx="3890809" cy="3693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Muy buena adherencia y tolerancias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9890914-4ABD-3FCA-5801-54D27E190043}"/>
              </a:ext>
            </a:extLst>
          </p:cNvPr>
          <p:cNvSpPr/>
          <p:nvPr/>
        </p:nvSpPr>
        <p:spPr>
          <a:xfrm>
            <a:off x="4634447" y="2961764"/>
            <a:ext cx="4274603" cy="664613"/>
          </a:xfrm>
          <a:prstGeom prst="roundRect">
            <a:avLst/>
          </a:prstGeom>
          <a:grp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0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>
            <a:extLst>
              <a:ext uri="{FF2B5EF4-FFF2-40B4-BE49-F238E27FC236}">
                <a16:creationId xmlns:a16="http://schemas.microsoft.com/office/drawing/2014/main" id="{01362AB0-056E-CC8C-17B0-E66BF57106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7272338" cy="627062"/>
          </a:xfrm>
        </p:spPr>
        <p:txBody>
          <a:bodyPr/>
          <a:lstStyle/>
          <a:p>
            <a:r>
              <a:rPr lang="en-US" altLang="es-ES" sz="1800" dirty="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125</a:t>
            </a:r>
            <a:r>
              <a:rPr lang="en-U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Sustained Reduction of Bacterial STIs During the </a:t>
            </a:r>
            <a:r>
              <a:rPr lang="en-US" altLang="es-ES" sz="18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DoxyPEP</a:t>
            </a:r>
            <a:r>
              <a:rPr lang="en-U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Study</a:t>
            </a:r>
            <a:br>
              <a:rPr lang="en-U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</a:br>
            <a:r>
              <a:rPr lang="es-E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Open-</a:t>
            </a:r>
            <a:r>
              <a:rPr lang="es-ES" altLang="es-ES" sz="18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Label</a:t>
            </a:r>
            <a:r>
              <a:rPr lang="es-E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s-ES" altLang="es-ES" sz="18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Extension</a:t>
            </a:r>
            <a:r>
              <a:rPr lang="es-ES" altLang="es-ES" sz="18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s-ES" altLang="es-ES" sz="1800" b="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Annie </a:t>
            </a:r>
            <a:r>
              <a:rPr lang="es-ES" altLang="es-ES" sz="1800" b="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Luetkemeyer</a:t>
            </a:r>
            <a:endParaRPr lang="es-ES" altLang="es-ES" b="0" dirty="0">
              <a:ea typeface="ＭＳ Ｐゴシック" panose="020B0600070205080204" pitchFamily="34" charset="-128"/>
            </a:endParaRPr>
          </a:p>
        </p:txBody>
      </p:sp>
      <p:pic>
        <p:nvPicPr>
          <p:cNvPr id="60421" name="Imagen 5">
            <a:extLst>
              <a:ext uri="{FF2B5EF4-FFF2-40B4-BE49-F238E27FC236}">
                <a16:creationId xmlns:a16="http://schemas.microsoft.com/office/drawing/2014/main" id="{4A868734-B652-70C0-B1BE-620586AD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848752"/>
            <a:ext cx="4247856" cy="20304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89F9ABA0-E4FD-CFCF-955F-45904E110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07" y="848752"/>
            <a:ext cx="4247856" cy="20304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Imagen 5">
            <a:extLst>
              <a:ext uri="{FF2B5EF4-FFF2-40B4-BE49-F238E27FC236}">
                <a16:creationId xmlns:a16="http://schemas.microsoft.com/office/drawing/2014/main" id="{623D3E29-7E48-353A-2F87-7D313212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2940684"/>
            <a:ext cx="4247856" cy="1927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2E53F359-0A4D-E47A-AA13-5F488175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86" y="2940684"/>
            <a:ext cx="4207498" cy="18863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CA9A40-22BA-6839-5A23-7868F3AF65A1}"/>
              </a:ext>
            </a:extLst>
          </p:cNvPr>
          <p:cNvSpPr txBox="1"/>
          <p:nvPr/>
        </p:nvSpPr>
        <p:spPr>
          <a:xfrm>
            <a:off x="1022252" y="4804946"/>
            <a:ext cx="636797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dirty="0"/>
              <a:t>FASE ABIERTA SE MANTIENE LA PREVENCION DE LAS ITS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53A1D92-FE39-2652-3CE4-E759791BFB8F}"/>
              </a:ext>
            </a:extLst>
          </p:cNvPr>
          <p:cNvSpPr/>
          <p:nvPr/>
        </p:nvSpPr>
        <p:spPr>
          <a:xfrm>
            <a:off x="5102798" y="2190100"/>
            <a:ext cx="240866" cy="160578"/>
          </a:xfrm>
          <a:prstGeom prst="ellipse">
            <a:avLst/>
          </a:prstGeom>
          <a:grp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0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Marcador de número de diapositiva 3">
            <a:extLst>
              <a:ext uri="{FF2B5EF4-FFF2-40B4-BE49-F238E27FC236}">
                <a16:creationId xmlns:a16="http://schemas.microsoft.com/office/drawing/2014/main" id="{0654AC0B-5F19-629D-1A82-519B456B8B3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5E19CA-C58F-4AB7-AD39-98B4C5859719}" type="slidenum">
              <a:rPr lang="es-ES" altLang="es-ES_tradnl" smtClean="0"/>
              <a:pPr/>
              <a:t>25</a:t>
            </a:fld>
            <a:endParaRPr lang="es-ES" altLang="es-ES_tradnl"/>
          </a:p>
        </p:txBody>
      </p:sp>
      <p:sp>
        <p:nvSpPr>
          <p:cNvPr id="66562" name="Título 1">
            <a:extLst>
              <a:ext uri="{FF2B5EF4-FFF2-40B4-BE49-F238E27FC236}">
                <a16:creationId xmlns:a16="http://schemas.microsoft.com/office/drawing/2014/main" id="{AB48EABF-D66F-2B66-89FA-770B0AE6B7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8613" y="65088"/>
            <a:ext cx="8815387" cy="627062"/>
          </a:xfrm>
        </p:spPr>
        <p:txBody>
          <a:bodyPr/>
          <a:lstStyle/>
          <a:p>
            <a:r>
              <a:rPr lang="en-US" altLang="es-ES" sz="1600" dirty="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125</a:t>
            </a:r>
            <a:r>
              <a:rPr lang="en-U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Sustained Reduction of Bacterial STIs During the </a:t>
            </a:r>
            <a:r>
              <a:rPr lang="en-US" altLang="es-ES" sz="16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DoxyPEP</a:t>
            </a:r>
            <a:r>
              <a:rPr lang="en-U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Study </a:t>
            </a:r>
            <a:r>
              <a:rPr lang="es-E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Open-</a:t>
            </a:r>
            <a:r>
              <a:rPr lang="es-ES" altLang="es-ES" sz="16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Label</a:t>
            </a:r>
            <a:r>
              <a:rPr lang="es-E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s-ES" altLang="es-ES" sz="160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Extension</a:t>
            </a:r>
            <a:r>
              <a:rPr lang="es-E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</a:t>
            </a:r>
            <a:br>
              <a:rPr lang="es-ES" altLang="es-ES" sz="160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</a:br>
            <a:r>
              <a:rPr lang="es-ES" altLang="es-ES" sz="1600" b="0" dirty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Annie </a:t>
            </a:r>
            <a:r>
              <a:rPr lang="es-ES" altLang="es-ES" sz="1600" b="0" dirty="0" err="1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Luetkemeyer</a:t>
            </a:r>
            <a:endParaRPr lang="es-ES" altLang="es-ES" dirty="0">
              <a:ea typeface="ＭＳ Ｐゴシック" panose="020B0600070205080204" pitchFamily="34" charset="-128"/>
            </a:endParaRPr>
          </a:p>
        </p:txBody>
      </p:sp>
      <p:pic>
        <p:nvPicPr>
          <p:cNvPr id="66565" name="Imagen 5">
            <a:extLst>
              <a:ext uri="{FF2B5EF4-FFF2-40B4-BE49-F238E27FC236}">
                <a16:creationId xmlns:a16="http://schemas.microsoft.com/office/drawing/2014/main" id="{6F3DA20D-589A-6EAC-946E-F04F3C162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942" r="1077" b="59485"/>
          <a:stretch/>
        </p:blipFill>
        <p:spPr bwMode="auto">
          <a:xfrm>
            <a:off x="178851" y="873894"/>
            <a:ext cx="6132854" cy="135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383A6ECA-24B4-E63B-9542-8FAA4825E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2807" r="2051" b="24486"/>
          <a:stretch/>
        </p:blipFill>
        <p:spPr bwMode="auto">
          <a:xfrm>
            <a:off x="178851" y="2783523"/>
            <a:ext cx="6470478" cy="2077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6E4F898-4A95-2143-E7B3-6F319072FFCB}"/>
              </a:ext>
            </a:extLst>
          </p:cNvPr>
          <p:cNvSpPr txBox="1"/>
          <p:nvPr/>
        </p:nvSpPr>
        <p:spPr>
          <a:xfrm>
            <a:off x="6457070" y="1091505"/>
            <a:ext cx="2625969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/>
              <a:t>Solo 2 personas abandonaron el </a:t>
            </a:r>
            <a:r>
              <a:rPr lang="es-ES" sz="1200" dirty="0" err="1"/>
              <a:t>tto</a:t>
            </a:r>
            <a:r>
              <a:rPr lang="es-ES" sz="1200" dirty="0"/>
              <a:t>, solo 1 por un exantema fijo medicamentoso.</a:t>
            </a:r>
          </a:p>
          <a:p>
            <a:r>
              <a:rPr lang="es-ES" sz="1200" dirty="0"/>
              <a:t>No grados 3-4 relacionados con </a:t>
            </a:r>
            <a:r>
              <a:rPr lang="es-ES" sz="1200" dirty="0" err="1"/>
              <a:t>DOxi</a:t>
            </a:r>
            <a:endParaRPr lang="es-ES" sz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BD14A9-CBD2-2FD6-CA12-A45E7287FFDD}"/>
              </a:ext>
            </a:extLst>
          </p:cNvPr>
          <p:cNvSpPr txBox="1"/>
          <p:nvPr/>
        </p:nvSpPr>
        <p:spPr>
          <a:xfrm>
            <a:off x="6764213" y="3405664"/>
            <a:ext cx="231882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/>
              <a:t>Alta cobertura en la fase abierta, Aumento al doble de las diferentes actos sexuales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ítulo 1">
            <a:extLst>
              <a:ext uri="{FF2B5EF4-FFF2-40B4-BE49-F238E27FC236}">
                <a16:creationId xmlns:a16="http://schemas.microsoft.com/office/drawing/2014/main" id="{CD9C2062-3A2C-DCA3-3D1E-DE58693682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7272338" cy="627062"/>
          </a:xfrm>
        </p:spPr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C00000"/>
                </a:solidFill>
                <a:latin typeface="MyriadPro-BoldCond"/>
              </a:rPr>
              <a:t>126 </a:t>
            </a:r>
            <a:r>
              <a:rPr lang="en-US" sz="1800" b="1" i="0" u="none" strike="noStrike" baseline="0" dirty="0">
                <a:latin typeface="MyriadPro-BoldCond"/>
              </a:rPr>
              <a:t>Doxycycline PEP: High Uptake and Significant Decline in STIs</a:t>
            </a:r>
            <a:br>
              <a:rPr lang="en-US" sz="1800" b="1" i="0" u="none" strike="noStrike" baseline="0" dirty="0">
                <a:latin typeface="MyriadPro-BoldCond"/>
              </a:rPr>
            </a:br>
            <a:r>
              <a:rPr lang="es-ES" sz="1800" b="1" i="0" u="none" strike="noStrike" baseline="0" dirty="0">
                <a:latin typeface="MyriadPro-BoldCond"/>
              </a:rPr>
              <a:t>After Clinical </a:t>
            </a:r>
            <a:r>
              <a:rPr lang="es-ES" sz="1800" b="1" i="0" u="none" strike="noStrike" baseline="0" dirty="0" err="1">
                <a:latin typeface="MyriadPro-BoldCond"/>
              </a:rPr>
              <a:t>Implementation</a:t>
            </a:r>
            <a:r>
              <a:rPr lang="es-ES" sz="1800" b="1" i="0" u="none" strike="noStrike" baseline="0" dirty="0">
                <a:latin typeface="MyriadPro-BoldCond"/>
              </a:rPr>
              <a:t> </a:t>
            </a:r>
            <a:r>
              <a:rPr lang="es-ES" sz="1800" b="0" i="0" u="none" strike="noStrike" baseline="0" dirty="0" err="1">
                <a:latin typeface="MyriadPro-BoldCond"/>
              </a:rPr>
              <a:t>Hyman</a:t>
            </a:r>
            <a:r>
              <a:rPr lang="es-ES" sz="1800" b="0" i="0" u="none" strike="noStrike" baseline="0" dirty="0">
                <a:latin typeface="MyriadPro-BoldCond"/>
              </a:rPr>
              <a:t> Scott</a:t>
            </a:r>
            <a:r>
              <a:rPr lang="es-ES" sz="1800" b="0" i="0" u="none" strike="noStrike" baseline="0" dirty="0">
                <a:latin typeface="MyriadPro-Cond"/>
              </a:rPr>
              <a:t>, J</a:t>
            </a:r>
            <a:endParaRPr lang="es-ES" altLang="es-ES" b="0" dirty="0">
              <a:ea typeface="ＭＳ Ｐゴシック" panose="020B0600070205080204" pitchFamily="34" charset="-128"/>
            </a:endParaRPr>
          </a:p>
        </p:txBody>
      </p:sp>
      <p:pic>
        <p:nvPicPr>
          <p:cNvPr id="71685" name="Imagen 7">
            <a:extLst>
              <a:ext uri="{FF2B5EF4-FFF2-40B4-BE49-F238E27FC236}">
                <a16:creationId xmlns:a16="http://schemas.microsoft.com/office/drawing/2014/main" id="{BA030B55-15A8-6F3E-0056-CC0B3BE3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" y="877255"/>
            <a:ext cx="4074941" cy="17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Imagen 5">
            <a:extLst>
              <a:ext uri="{FF2B5EF4-FFF2-40B4-BE49-F238E27FC236}">
                <a16:creationId xmlns:a16="http://schemas.microsoft.com/office/drawing/2014/main" id="{2F749A03-9938-D65F-12A7-84A1CC24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69" y="877253"/>
            <a:ext cx="4585578" cy="17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135F083F-4EE4-B649-172D-03FAB37BF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" b="16791"/>
          <a:stretch/>
        </p:blipFill>
        <p:spPr bwMode="auto">
          <a:xfrm>
            <a:off x="60961" y="2734359"/>
            <a:ext cx="4121833" cy="178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Imagen 5">
            <a:extLst>
              <a:ext uri="{FF2B5EF4-FFF2-40B4-BE49-F238E27FC236}">
                <a16:creationId xmlns:a16="http://schemas.microsoft.com/office/drawing/2014/main" id="{DD543485-1F1A-B523-D193-51171C08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13" y="2701535"/>
            <a:ext cx="4585578" cy="181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E8EADBA-620A-BD9B-05A3-A980ADDBE658}"/>
              </a:ext>
            </a:extLst>
          </p:cNvPr>
          <p:cNvSpPr txBox="1"/>
          <p:nvPr/>
        </p:nvSpPr>
        <p:spPr>
          <a:xfrm>
            <a:off x="392936" y="4563030"/>
            <a:ext cx="851611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Doxi</a:t>
            </a:r>
            <a:r>
              <a:rPr lang="es-ES" dirty="0"/>
              <a:t>- Pep alto interés </a:t>
            </a:r>
            <a:r>
              <a:rPr lang="es-ES" dirty="0" err="1"/>
              <a:t>aprox</a:t>
            </a:r>
            <a:r>
              <a:rPr lang="es-ES" dirty="0"/>
              <a:t> 50% inician, importante impacto a corto plazo CT y 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ítulo 1">
            <a:extLst>
              <a:ext uri="{FF2B5EF4-FFF2-40B4-BE49-F238E27FC236}">
                <a16:creationId xmlns:a16="http://schemas.microsoft.com/office/drawing/2014/main" id="{C083F5DC-C893-4E1B-A93B-FBAE655F8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i="0" u="none" strike="noStrike" baseline="0" dirty="0">
                <a:solidFill>
                  <a:srgbClr val="C00000"/>
                </a:solidFill>
                <a:latin typeface="MyriadPro-BoldCond"/>
              </a:rPr>
              <a:t>127</a:t>
            </a:r>
            <a:r>
              <a:rPr lang="en-US" sz="1800" b="1" i="0" u="none" strike="noStrike" baseline="0" dirty="0">
                <a:solidFill>
                  <a:srgbClr val="121212"/>
                </a:solidFill>
                <a:latin typeface="MyriadPro-BoldCond"/>
              </a:rPr>
              <a:t> Doxy-PEP Associated With Declines in Chlamydia and Syphilis in MSM</a:t>
            </a:r>
            <a:br>
              <a:rPr lang="en-US" sz="1800" b="1" i="0" u="none" strike="noStrike" baseline="0" dirty="0">
                <a:solidFill>
                  <a:srgbClr val="121212"/>
                </a:solidFill>
                <a:latin typeface="MyriadPro-BoldCond"/>
              </a:rPr>
            </a:br>
            <a:r>
              <a:rPr lang="en-US" sz="1800" b="1" i="0" u="none" strike="noStrike" baseline="0" dirty="0">
                <a:solidFill>
                  <a:srgbClr val="121212"/>
                </a:solidFill>
                <a:latin typeface="MyriadPro-BoldCond"/>
              </a:rPr>
              <a:t>and Trans Women in San Francisco. </a:t>
            </a:r>
            <a:r>
              <a:rPr lang="es-ES" sz="1800" b="0" i="0" u="none" strike="noStrike" baseline="0" dirty="0">
                <a:solidFill>
                  <a:srgbClr val="121212"/>
                </a:solidFill>
                <a:latin typeface="MyriadPro-BoldCond"/>
              </a:rPr>
              <a:t>Madeline </a:t>
            </a:r>
            <a:r>
              <a:rPr lang="es-ES" sz="1800" b="0" i="0" u="none" strike="noStrike" baseline="0" dirty="0" err="1">
                <a:solidFill>
                  <a:srgbClr val="121212"/>
                </a:solidFill>
                <a:latin typeface="MyriadPro-BoldCond"/>
              </a:rPr>
              <a:t>Sankaran</a:t>
            </a:r>
            <a:endParaRPr lang="es-ES" altLang="es-ES" b="0" dirty="0">
              <a:ea typeface="ＭＳ Ｐゴシック" panose="020B0600070205080204" pitchFamily="34" charset="-128"/>
            </a:endParaRPr>
          </a:p>
        </p:txBody>
      </p:sp>
      <p:sp>
        <p:nvSpPr>
          <p:cNvPr id="89091" name="Marcador de contenido 2">
            <a:extLst>
              <a:ext uri="{FF2B5EF4-FFF2-40B4-BE49-F238E27FC236}">
                <a16:creationId xmlns:a16="http://schemas.microsoft.com/office/drawing/2014/main" id="{085D6370-FB5C-4E4C-1124-EA4ED7D4F9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89092" name="Marcador de número de diapositiva 3">
            <a:extLst>
              <a:ext uri="{FF2B5EF4-FFF2-40B4-BE49-F238E27FC236}">
                <a16:creationId xmlns:a16="http://schemas.microsoft.com/office/drawing/2014/main" id="{E9E1685D-D64D-843D-0A67-5915D7BD6DA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060BD9-1C8D-48A9-919E-7A024F448FFC}" type="slidenum">
              <a:rPr lang="es-ES" altLang="es-ES_tradnl" smtClean="0"/>
              <a:pPr/>
              <a:t>27</a:t>
            </a:fld>
            <a:endParaRPr lang="es-ES" altLang="es-ES_tradnl"/>
          </a:p>
        </p:txBody>
      </p:sp>
      <p:pic>
        <p:nvPicPr>
          <p:cNvPr id="89093" name="Imagen 5">
            <a:extLst>
              <a:ext uri="{FF2B5EF4-FFF2-40B4-BE49-F238E27FC236}">
                <a16:creationId xmlns:a16="http://schemas.microsoft.com/office/drawing/2014/main" id="{5B641929-9721-8315-5057-F8E67F28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05020"/>
            <a:ext cx="4735707" cy="347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530B7739-4BAD-843F-D1AA-9173B1ED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05019"/>
            <a:ext cx="4735707" cy="347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72BCB7DF-A36E-1092-FC42-312A2DD04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r="2109" b="6728"/>
          <a:stretch/>
        </p:blipFill>
        <p:spPr bwMode="auto">
          <a:xfrm>
            <a:off x="5030735" y="1149611"/>
            <a:ext cx="4061510" cy="261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ítulo 1">
            <a:extLst>
              <a:ext uri="{FF2B5EF4-FFF2-40B4-BE49-F238E27FC236}">
                <a16:creationId xmlns:a16="http://schemas.microsoft.com/office/drawing/2014/main" id="{B6C79572-3583-E7F4-CA92-832C40366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b="1" i="0" u="none" strike="noStrike" baseline="0" dirty="0">
                <a:solidFill>
                  <a:srgbClr val="C00000"/>
                </a:solidFill>
                <a:latin typeface="MyriadPro-BoldCond"/>
              </a:rPr>
              <a:t>127</a:t>
            </a:r>
            <a:r>
              <a:rPr lang="en-US" sz="1600" b="1" i="0" u="none" strike="noStrike" baseline="0" dirty="0">
                <a:solidFill>
                  <a:srgbClr val="121212"/>
                </a:solidFill>
                <a:latin typeface="MyriadPro-BoldCond"/>
              </a:rPr>
              <a:t> Doxy-PEP Associated With Declines in Chlamydia and Syphilis in MSM</a:t>
            </a:r>
            <a:br>
              <a:rPr lang="en-US" sz="1600" b="1" i="0" u="none" strike="noStrike" baseline="0" dirty="0">
                <a:solidFill>
                  <a:srgbClr val="121212"/>
                </a:solidFill>
                <a:latin typeface="MyriadPro-BoldCond"/>
              </a:rPr>
            </a:br>
            <a:r>
              <a:rPr lang="en-US" sz="1600" b="1" i="0" u="none" strike="noStrike" baseline="0" dirty="0">
                <a:solidFill>
                  <a:srgbClr val="121212"/>
                </a:solidFill>
                <a:latin typeface="MyriadPro-BoldCond"/>
              </a:rPr>
              <a:t>and Trans Women in San Francisco. </a:t>
            </a:r>
            <a:r>
              <a:rPr lang="es-ES" sz="1600" b="0" i="0" u="none" strike="noStrike" baseline="0" dirty="0">
                <a:solidFill>
                  <a:srgbClr val="121212"/>
                </a:solidFill>
                <a:latin typeface="MyriadPro-BoldCond"/>
              </a:rPr>
              <a:t>Madeline </a:t>
            </a:r>
            <a:r>
              <a:rPr lang="es-ES" sz="1600" b="0" i="0" u="none" strike="noStrike" baseline="0" dirty="0" err="1">
                <a:solidFill>
                  <a:srgbClr val="121212"/>
                </a:solidFill>
                <a:latin typeface="MyriadPro-BoldCond"/>
              </a:rPr>
              <a:t>Sankaran</a:t>
            </a:r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93188" name="Marcador de número de diapositiva 3">
            <a:extLst>
              <a:ext uri="{FF2B5EF4-FFF2-40B4-BE49-F238E27FC236}">
                <a16:creationId xmlns:a16="http://schemas.microsoft.com/office/drawing/2014/main" id="{67B0FD19-977C-C322-24A8-7B2E912E69F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CDDDB0-67C5-4CEC-9C1F-F73D431F9B84}" type="slidenum">
              <a:rPr lang="es-ES" altLang="es-ES_tradnl" smtClean="0"/>
              <a:pPr/>
              <a:t>28</a:t>
            </a:fld>
            <a:endParaRPr lang="es-ES" altLang="es-ES_tradnl"/>
          </a:p>
        </p:txBody>
      </p:sp>
      <p:pic>
        <p:nvPicPr>
          <p:cNvPr id="93189" name="Imagen 5">
            <a:extLst>
              <a:ext uri="{FF2B5EF4-FFF2-40B4-BE49-F238E27FC236}">
                <a16:creationId xmlns:a16="http://schemas.microsoft.com/office/drawing/2014/main" id="{06C36021-BF5A-C872-7647-CFC4B7CC5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" r="1546" b="5678"/>
          <a:stretch/>
        </p:blipFill>
        <p:spPr bwMode="auto">
          <a:xfrm>
            <a:off x="230188" y="858130"/>
            <a:ext cx="4205824" cy="20960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BCCD0DC5-1875-5D21-991A-BFE4DE7EB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9027" b="7373"/>
          <a:stretch/>
        </p:blipFill>
        <p:spPr bwMode="auto">
          <a:xfrm>
            <a:off x="4506351" y="858130"/>
            <a:ext cx="4482904" cy="20960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9D3594C7-E29F-07F2-DA45-AB632B87E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9399" r="1231" b="4446"/>
          <a:stretch/>
        </p:blipFill>
        <p:spPr bwMode="auto">
          <a:xfrm>
            <a:off x="246184" y="2991730"/>
            <a:ext cx="4205825" cy="20069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B5B715-E7EC-92AD-5267-E7EB1EBCA846}"/>
              </a:ext>
            </a:extLst>
          </p:cNvPr>
          <p:cNvSpPr txBox="1"/>
          <p:nvPr/>
        </p:nvSpPr>
        <p:spPr>
          <a:xfrm>
            <a:off x="4572000" y="3080824"/>
            <a:ext cx="4379742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/>
              <a:t>La implementación rápida de </a:t>
            </a:r>
            <a:r>
              <a:rPr lang="es-ES" sz="1200" dirty="0" err="1"/>
              <a:t>de</a:t>
            </a:r>
            <a:r>
              <a:rPr lang="es-ES" sz="1200" dirty="0"/>
              <a:t> la </a:t>
            </a:r>
            <a:r>
              <a:rPr lang="es-ES" sz="1200" dirty="0" err="1"/>
              <a:t>Doxy-PeP</a:t>
            </a:r>
            <a:r>
              <a:rPr lang="es-ES" sz="1200" dirty="0"/>
              <a:t> en S. Francisco ha coincidido con </a:t>
            </a:r>
            <a:r>
              <a:rPr lang="es-ES" sz="1200" dirty="0" err="1"/>
              <a:t>con</a:t>
            </a:r>
            <a:r>
              <a:rPr lang="es-ES" sz="1200" dirty="0"/>
              <a:t> una disminución rápida de los casos de sífilis y CT, mientras en mujeres no ha descendido los casos de CT).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/>
              <a:t>Varios puntos por aclarar todavía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/>
              <a:t>No bajada de Gonococo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/>
              <a:t>Aparición de resistencias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/>
              <a:t>Prescripciones/reducciones por grupos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>
            <a:extLst>
              <a:ext uri="{FF2B5EF4-FFF2-40B4-BE49-F238E27FC236}">
                <a16:creationId xmlns:a16="http://schemas.microsoft.com/office/drawing/2014/main" id="{0CB85BD1-7841-26AD-98B1-0CA8A68E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4879975"/>
            <a:ext cx="3429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sz="900" i="1">
                <a:solidFill>
                  <a:srgbClr val="991324"/>
                </a:solidFill>
              </a:rPr>
              <a:t>Congreso 2024</a:t>
            </a:r>
            <a:endParaRPr lang="en-US" altLang="es-ES_tradnl" sz="900" i="1">
              <a:solidFill>
                <a:srgbClr val="991324"/>
              </a:solidFill>
            </a:endParaRP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5B7E0641-0D43-FCE0-07DA-710263E7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497" y="1800225"/>
            <a:ext cx="230161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b="1" dirty="0">
                <a:solidFill>
                  <a:srgbClr val="991324"/>
                </a:solidFill>
              </a:rPr>
              <a:t>RECAPITULANDO</a:t>
            </a:r>
          </a:p>
        </p:txBody>
      </p:sp>
      <p:sp>
        <p:nvSpPr>
          <p:cNvPr id="24580" name="CuadroTexto 1">
            <a:extLst>
              <a:ext uri="{FF2B5EF4-FFF2-40B4-BE49-F238E27FC236}">
                <a16:creationId xmlns:a16="http://schemas.microsoft.com/office/drawing/2014/main" id="{AC37D899-68A6-4E31-25FB-06A4D921B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511" y="2037642"/>
            <a:ext cx="5983459" cy="264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PreP VIH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Nuevas formulaciones en marcha (CAB-ULA/ MK-8527)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Algoritmos cribado de la infección por VIH en PreP (CAB-LA o TDF/FTC)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/>
              <a:t>PeP</a:t>
            </a:r>
            <a:r>
              <a:rPr lang="es-ES" altLang="es-ES_tradnl" sz="1200" b="1" dirty="0"/>
              <a:t> VIH</a:t>
            </a:r>
          </a:p>
          <a:p>
            <a:pPr lvl="2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rgbClr val="000000"/>
                </a:solidFill>
              </a:rPr>
              <a:t>Epidemiología y </a:t>
            </a:r>
            <a:r>
              <a:rPr lang="es-ES" altLang="es-ES_tradnl" sz="1200" b="1" dirty="0" err="1">
                <a:solidFill>
                  <a:srgbClr val="000000"/>
                </a:solidFill>
              </a:rPr>
              <a:t>tto</a:t>
            </a:r>
            <a:r>
              <a:rPr lang="es-ES" altLang="es-ES_tradnl" sz="1200" b="1" dirty="0">
                <a:solidFill>
                  <a:srgbClr val="000000"/>
                </a:solidFill>
              </a:rPr>
              <a:t> QD un STR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/>
              <a:t>DoxyPep</a:t>
            </a:r>
            <a:endParaRPr lang="es-ES" altLang="es-ES_tradnl" sz="1200" b="1" dirty="0"/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Resultados finales </a:t>
            </a:r>
            <a:r>
              <a:rPr lang="es-ES" altLang="es-ES_tradnl" sz="1200" b="1" dirty="0" err="1"/>
              <a:t>Doxy-Vac</a:t>
            </a:r>
            <a:r>
              <a:rPr lang="es-ES" altLang="es-ES_tradnl" sz="1200" b="1" dirty="0"/>
              <a:t> y </a:t>
            </a:r>
            <a:r>
              <a:rPr lang="es-ES" altLang="es-ES_tradnl" sz="1200" b="1" dirty="0" err="1"/>
              <a:t>DoxyPeP</a:t>
            </a:r>
            <a:endParaRPr lang="es-ES" altLang="es-ES_tradnl" sz="1200" b="1" dirty="0"/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Resultados/impacto en la práctica clínica</a:t>
            </a:r>
          </a:p>
          <a:p>
            <a:pPr lvl="1">
              <a:lnSpc>
                <a:spcPct val="160000"/>
              </a:lnSpc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endParaRPr lang="es-ES" altLang="es-ES_tradnl" sz="1200" b="1" dirty="0">
              <a:solidFill>
                <a:srgbClr val="000000"/>
              </a:solidFill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36BD479-0991-389E-20A5-3D48259CE04A}"/>
              </a:ext>
            </a:extLst>
          </p:cNvPr>
          <p:cNvSpPr/>
          <p:nvPr/>
        </p:nvSpPr>
        <p:spPr>
          <a:xfrm>
            <a:off x="2926080" y="4580921"/>
            <a:ext cx="3465799" cy="2990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6699649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C2208E8-707E-B395-E5CE-0CDA3671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9055100" cy="51435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n 2">
            <a:extLst>
              <a:ext uri="{FF2B5EF4-FFF2-40B4-BE49-F238E27FC236}">
                <a16:creationId xmlns:a16="http://schemas.microsoft.com/office/drawing/2014/main" id="{10A3E49F-F356-5705-EE21-406966E9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65088"/>
            <a:ext cx="8159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05AC1D-BC08-F609-C2C8-97D476A847E5}"/>
              </a:ext>
            </a:extLst>
          </p:cNvPr>
          <p:cNvSpPr txBox="1"/>
          <p:nvPr/>
        </p:nvSpPr>
        <p:spPr>
          <a:xfrm>
            <a:off x="458788" y="4197350"/>
            <a:ext cx="3711575" cy="554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altLang="es-ES_tradnl" dirty="0"/>
              <a:t>Otros temas destacados</a:t>
            </a:r>
          </a:p>
          <a:p>
            <a:pPr>
              <a:defRPr/>
            </a:pPr>
            <a:r>
              <a:rPr lang="es-ES" sz="1200" dirty="0"/>
              <a:t>Mª Jesús Pérez Elías H RyC, IRYCIS,CIBERINFEC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>
            <a:extLst>
              <a:ext uri="{FF2B5EF4-FFF2-40B4-BE49-F238E27FC236}">
                <a16:creationId xmlns:a16="http://schemas.microsoft.com/office/drawing/2014/main" id="{0CB85BD1-7841-26AD-98B1-0CA8A68E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4879975"/>
            <a:ext cx="3429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sz="900" i="1">
                <a:solidFill>
                  <a:srgbClr val="991324"/>
                </a:solidFill>
              </a:rPr>
              <a:t>Congreso 2024</a:t>
            </a:r>
            <a:endParaRPr lang="en-US" altLang="es-ES_tradnl" sz="900" i="1">
              <a:solidFill>
                <a:srgbClr val="991324"/>
              </a:solidFill>
            </a:endParaRP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5B7E0641-0D43-FCE0-07DA-710263E7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813" y="1800225"/>
            <a:ext cx="1260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b="1">
                <a:solidFill>
                  <a:srgbClr val="991324"/>
                </a:solidFill>
              </a:rPr>
              <a:t>ÍNDICE</a:t>
            </a:r>
          </a:p>
        </p:txBody>
      </p:sp>
      <p:sp>
        <p:nvSpPr>
          <p:cNvPr id="24580" name="CuadroTexto 1">
            <a:extLst>
              <a:ext uri="{FF2B5EF4-FFF2-40B4-BE49-F238E27FC236}">
                <a16:creationId xmlns:a16="http://schemas.microsoft.com/office/drawing/2014/main" id="{AC37D899-68A6-4E31-25FB-06A4D921B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366" y="2086708"/>
            <a:ext cx="5983459" cy="264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PreP VIH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Nuevas formulaciones en marcha (CAB-ULA/ MK-8527)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Algoritmos cribado de la infección por VIH en PreP (CAB-LA o TDF/FTC)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/>
              <a:t>PeP</a:t>
            </a:r>
            <a:r>
              <a:rPr lang="es-ES" altLang="es-ES_tradnl" sz="1200" b="1" dirty="0"/>
              <a:t> VIH</a:t>
            </a:r>
          </a:p>
          <a:p>
            <a:pPr lvl="2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rgbClr val="000000"/>
                </a:solidFill>
              </a:rPr>
              <a:t>Epidemiología y </a:t>
            </a:r>
            <a:r>
              <a:rPr lang="es-ES" altLang="es-ES_tradnl" sz="1200" b="1" dirty="0" err="1">
                <a:solidFill>
                  <a:srgbClr val="000000"/>
                </a:solidFill>
              </a:rPr>
              <a:t>tto</a:t>
            </a:r>
            <a:r>
              <a:rPr lang="es-ES" altLang="es-ES_tradnl" sz="1200" b="1" dirty="0">
                <a:solidFill>
                  <a:srgbClr val="000000"/>
                </a:solidFill>
              </a:rPr>
              <a:t> QD un STR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/>
              <a:t>DoxyPep</a:t>
            </a:r>
            <a:endParaRPr lang="es-ES" altLang="es-ES_tradnl" sz="1200" b="1" dirty="0"/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Resultados finales </a:t>
            </a:r>
            <a:r>
              <a:rPr lang="es-ES" altLang="es-ES_tradnl" sz="1200" b="1" dirty="0" err="1"/>
              <a:t>Doxy-Vac</a:t>
            </a:r>
            <a:r>
              <a:rPr lang="es-ES" altLang="es-ES_tradnl" sz="1200" b="1" dirty="0"/>
              <a:t> y </a:t>
            </a:r>
            <a:r>
              <a:rPr lang="es-ES" altLang="es-ES_tradnl" sz="1200" b="1" dirty="0" err="1"/>
              <a:t>DoxyPeP</a:t>
            </a:r>
            <a:endParaRPr lang="es-ES" altLang="es-ES_tradnl" sz="1200" b="1" dirty="0"/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Resultados/impacto en la práctica clínica</a:t>
            </a:r>
          </a:p>
          <a:p>
            <a:pPr lvl="1">
              <a:lnSpc>
                <a:spcPct val="160000"/>
              </a:lnSpc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endParaRPr lang="es-ES" altLang="es-ES_tradnl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2322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>
            <a:extLst>
              <a:ext uri="{FF2B5EF4-FFF2-40B4-BE49-F238E27FC236}">
                <a16:creationId xmlns:a16="http://schemas.microsoft.com/office/drawing/2014/main" id="{0CB85BD1-7841-26AD-98B1-0CA8A68E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4879975"/>
            <a:ext cx="3429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sz="900" i="1">
                <a:solidFill>
                  <a:srgbClr val="991324"/>
                </a:solidFill>
              </a:rPr>
              <a:t>Congreso 2024</a:t>
            </a:r>
            <a:endParaRPr lang="en-US" altLang="es-ES_tradnl" sz="900" i="1">
              <a:solidFill>
                <a:srgbClr val="991324"/>
              </a:solidFill>
            </a:endParaRP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5B7E0641-0D43-FCE0-07DA-710263E7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813" y="1800225"/>
            <a:ext cx="1260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b="1">
                <a:solidFill>
                  <a:srgbClr val="991324"/>
                </a:solidFill>
              </a:rPr>
              <a:t>ÍNDICE</a:t>
            </a:r>
          </a:p>
        </p:txBody>
      </p:sp>
      <p:sp>
        <p:nvSpPr>
          <p:cNvPr id="24580" name="CuadroTexto 1">
            <a:extLst>
              <a:ext uri="{FF2B5EF4-FFF2-40B4-BE49-F238E27FC236}">
                <a16:creationId xmlns:a16="http://schemas.microsoft.com/office/drawing/2014/main" id="{AC37D899-68A6-4E31-25FB-06A4D921B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542" y="2011680"/>
            <a:ext cx="6016283" cy="263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PreP VIH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Nuevas formulaciones en marcha (CAB-ULA/ MK-8527)</a:t>
            </a: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/>
              <a:t>Algoritmos cribado de la infección por VIH en PreP (CAB-LA o TDF/FTC)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>
                <a:solidFill>
                  <a:schemeClr val="accent1"/>
                </a:solidFill>
              </a:rPr>
              <a:t>PeP</a:t>
            </a:r>
            <a:r>
              <a:rPr lang="es-ES" altLang="es-ES_tradnl" sz="1200" b="1" dirty="0">
                <a:solidFill>
                  <a:schemeClr val="accent1"/>
                </a:solidFill>
              </a:rPr>
              <a:t> VIH</a:t>
            </a:r>
          </a:p>
          <a:p>
            <a:pPr lvl="2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Epidemiología y </a:t>
            </a:r>
            <a:r>
              <a:rPr lang="es-ES" altLang="es-ES_tradnl" sz="1200" b="1" dirty="0" err="1">
                <a:solidFill>
                  <a:schemeClr val="accent1"/>
                </a:solidFill>
              </a:rPr>
              <a:t>tto</a:t>
            </a:r>
            <a:r>
              <a:rPr lang="es-ES" altLang="es-ES_tradnl" sz="1200" b="1" dirty="0">
                <a:solidFill>
                  <a:schemeClr val="accent1"/>
                </a:solidFill>
              </a:rPr>
              <a:t> QD un STR</a:t>
            </a:r>
          </a:p>
          <a:p>
            <a:pPr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 err="1">
                <a:solidFill>
                  <a:schemeClr val="accent1"/>
                </a:solidFill>
              </a:rPr>
              <a:t>DoxyPep</a:t>
            </a:r>
            <a:endParaRPr lang="es-ES" altLang="es-ES_tradnl" sz="1200" b="1" dirty="0">
              <a:solidFill>
                <a:schemeClr val="accent1"/>
              </a:solidFill>
            </a:endParaRP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Resultados finales </a:t>
            </a:r>
            <a:r>
              <a:rPr lang="es-ES" altLang="es-ES_tradnl" sz="1200" b="1" dirty="0" err="1">
                <a:solidFill>
                  <a:schemeClr val="accent1"/>
                </a:solidFill>
              </a:rPr>
              <a:t>Doxy-Vac</a:t>
            </a:r>
            <a:r>
              <a:rPr lang="es-ES" altLang="es-ES_tradnl" sz="1200" b="1" dirty="0">
                <a:solidFill>
                  <a:schemeClr val="accent1"/>
                </a:solidFill>
              </a:rPr>
              <a:t> y </a:t>
            </a:r>
            <a:r>
              <a:rPr lang="es-ES" altLang="es-ES_tradnl" sz="1200" b="1" dirty="0" err="1">
                <a:solidFill>
                  <a:schemeClr val="accent1"/>
                </a:solidFill>
              </a:rPr>
              <a:t>DoxyPeP</a:t>
            </a:r>
            <a:endParaRPr lang="es-ES" altLang="es-ES_tradnl" sz="1200" b="1" dirty="0">
              <a:solidFill>
                <a:schemeClr val="accent1"/>
              </a:solidFill>
            </a:endParaRPr>
          </a:p>
          <a:p>
            <a:pPr lvl="1"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_tradnl" sz="1200" b="1" dirty="0">
                <a:solidFill>
                  <a:schemeClr val="accent1"/>
                </a:solidFill>
              </a:rPr>
              <a:t>Resultados/impacto en la práctica clínica</a:t>
            </a:r>
          </a:p>
          <a:p>
            <a:pPr lvl="1">
              <a:lnSpc>
                <a:spcPct val="160000"/>
              </a:lnSpc>
              <a:spcBef>
                <a:spcPts val="800"/>
              </a:spcBef>
              <a:buClr>
                <a:srgbClr val="A82E2E"/>
              </a:buClr>
              <a:buSzPct val="150000"/>
              <a:buFont typeface="Arial" panose="020B0604020202020204" pitchFamily="34" charset="0"/>
              <a:buChar char="•"/>
            </a:pPr>
            <a:endParaRPr lang="es-ES" altLang="es-ES_tradnl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267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584A5AA-42C8-BBED-E41C-036DC6F6D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988" y="47625"/>
            <a:ext cx="7272337" cy="627063"/>
          </a:xfrm>
        </p:spPr>
        <p:txBody>
          <a:bodyPr/>
          <a:lstStyle/>
          <a:p>
            <a:r>
              <a:rPr lang="en-US" altLang="es-ES" sz="1600">
                <a:solidFill>
                  <a:srgbClr val="C00000"/>
                </a:solidFill>
                <a:latin typeface="MyriadPro-BoldCond"/>
                <a:ea typeface="ＭＳ Ｐゴシック" panose="020B0600070205080204" pitchFamily="34" charset="-128"/>
              </a:rPr>
              <a:t>130</a:t>
            </a:r>
            <a:r>
              <a:rPr lang="en-US" altLang="es-ES" sz="16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</a:t>
            </a:r>
            <a:r>
              <a:rPr lang="en-US" altLang="es-ES" sz="18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Phase I Study of Cabotegravir Long-Acting Injectable Formulations</a:t>
            </a:r>
            <a:br>
              <a:rPr lang="en-US" altLang="es-ES" sz="18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</a:br>
            <a:r>
              <a:rPr lang="en-US" altLang="es-ES" sz="18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        </a:t>
            </a:r>
            <a:r>
              <a:rPr lang="es-ES" altLang="es-ES" sz="180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Supports ≥4-Monthly Dose Interval.  </a:t>
            </a:r>
            <a:r>
              <a:rPr lang="es-ES" altLang="es-ES" sz="1800" b="0">
                <a:solidFill>
                  <a:srgbClr val="121212"/>
                </a:solidFill>
                <a:latin typeface="MyriadPro-BoldCond"/>
                <a:ea typeface="ＭＳ Ｐゴシック" panose="020B0600070205080204" pitchFamily="34" charset="-128"/>
              </a:rPr>
              <a:t>Kelong Han</a:t>
            </a:r>
            <a:r>
              <a:rPr lang="es-ES" altLang="es-ES" sz="1800" b="0">
                <a:solidFill>
                  <a:srgbClr val="121212"/>
                </a:solidFill>
                <a:latin typeface="MyriadPro-Cond"/>
                <a:ea typeface="ＭＳ Ｐゴシック" panose="020B0600070205080204" pitchFamily="34" charset="-128"/>
              </a:rPr>
              <a:t>,</a:t>
            </a:r>
            <a:endParaRPr lang="es-ES" altLang="es-ES_tradnl" sz="1800" b="0">
              <a:ea typeface="ＭＳ Ｐゴシック" panose="020B0600070205080204" pitchFamily="34" charset="-128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D60F176-D7D1-C2F3-C486-1B2339658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188" y="4929188"/>
            <a:ext cx="7858125" cy="161925"/>
          </a:xfr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916383-33FC-D992-B3DC-5726198BE5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7963" y="1071563"/>
            <a:ext cx="3549650" cy="30718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s-ES" sz="1600" b="1" dirty="0">
                <a:solidFill>
                  <a:srgbClr val="C00000"/>
                </a:solidFill>
              </a:rPr>
              <a:t>Antecedentes: CAB-LA </a:t>
            </a:r>
          </a:p>
          <a:p>
            <a:pPr marL="0" indent="0">
              <a:buFontTx/>
              <a:buNone/>
              <a:defRPr/>
            </a:pPr>
            <a:r>
              <a:rPr lang="es-ES" sz="1600" b="1" dirty="0">
                <a:solidFill>
                  <a:srgbClr val="C00000"/>
                </a:solidFill>
              </a:rPr>
              <a:t>Objetivo</a:t>
            </a:r>
            <a:r>
              <a:rPr lang="es-ES" dirty="0"/>
              <a:t> Estudiar una dosificación menos frecuente de  Cabotegravir para PreP</a:t>
            </a:r>
          </a:p>
          <a:p>
            <a:pPr marL="0" indent="0">
              <a:buFontTx/>
              <a:buNone/>
              <a:defRPr/>
            </a:pPr>
            <a:r>
              <a:rPr lang="es-ES" sz="1400" b="1" dirty="0">
                <a:solidFill>
                  <a:srgbClr val="C00000"/>
                </a:solidFill>
              </a:rPr>
              <a:t>Metodología </a:t>
            </a:r>
            <a:r>
              <a:rPr lang="es-ES" dirty="0"/>
              <a:t>Evaluar la seguridad y la farmacocinética (PK)</a:t>
            </a:r>
          </a:p>
          <a:p>
            <a:pPr marL="0" indent="0">
              <a:buFontTx/>
              <a:buNone/>
              <a:defRPr/>
            </a:pPr>
            <a:r>
              <a:rPr lang="es-ES" dirty="0"/>
              <a:t> </a:t>
            </a:r>
          </a:p>
          <a:p>
            <a:pPr>
              <a:defRPr/>
            </a:pPr>
            <a:r>
              <a:rPr lang="es-ES" dirty="0"/>
              <a:t>Formulación aprobada  de CAB 200 mg/mL </a:t>
            </a:r>
            <a:r>
              <a:rPr lang="es-ES" b="1" dirty="0">
                <a:solidFill>
                  <a:srgbClr val="C00000"/>
                </a:solidFill>
              </a:rPr>
              <a:t>(CAB200) </a:t>
            </a:r>
            <a:r>
              <a:rPr lang="es-ES" dirty="0"/>
              <a:t>administrada por vía subcutánea </a:t>
            </a:r>
            <a:r>
              <a:rPr lang="es-ES" b="1" dirty="0">
                <a:solidFill>
                  <a:srgbClr val="C00000"/>
                </a:solidFill>
              </a:rPr>
              <a:t>(SC) </a:t>
            </a:r>
            <a:r>
              <a:rPr lang="es-ES" dirty="0"/>
              <a:t>con hialuronidasa humana recombinante PH20 </a:t>
            </a:r>
            <a:r>
              <a:rPr lang="es-ES" b="1" dirty="0">
                <a:solidFill>
                  <a:srgbClr val="C00000"/>
                </a:solidFill>
              </a:rPr>
              <a:t>(rHuPH20) </a:t>
            </a:r>
            <a:r>
              <a:rPr lang="es-ES" dirty="0"/>
              <a:t>del</a:t>
            </a:r>
          </a:p>
          <a:p>
            <a:pPr>
              <a:defRPr/>
            </a:pPr>
            <a:r>
              <a:rPr lang="es-ES" dirty="0"/>
              <a:t>Formulación nueva de CAB 400 mg/ml </a:t>
            </a:r>
            <a:r>
              <a:rPr lang="es-ES" b="1" dirty="0">
                <a:solidFill>
                  <a:srgbClr val="C00000"/>
                </a:solidFill>
              </a:rPr>
              <a:t>(CAB400)- (CAB-ULA) </a:t>
            </a:r>
            <a:r>
              <a:rPr lang="es-ES" dirty="0"/>
              <a:t>administrada </a:t>
            </a:r>
            <a:r>
              <a:rPr lang="es-ES" b="1" dirty="0">
                <a:solidFill>
                  <a:srgbClr val="C00000"/>
                </a:solidFill>
              </a:rPr>
              <a:t>SC o IM </a:t>
            </a:r>
            <a:r>
              <a:rPr lang="es-ES" dirty="0"/>
              <a:t>sin rHuPH20.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27650" name="12 Marcador de texto">
            <a:extLst>
              <a:ext uri="{FF2B5EF4-FFF2-40B4-BE49-F238E27FC236}">
                <a16:creationId xmlns:a16="http://schemas.microsoft.com/office/drawing/2014/main" id="{A8311E18-3141-9398-06E2-7EA500A4040C}"/>
              </a:ext>
            </a:extLst>
          </p:cNvPr>
          <p:cNvSpPr txBox="1">
            <a:spLocks/>
          </p:cNvSpPr>
          <p:nvPr/>
        </p:nvSpPr>
        <p:spPr bwMode="auto">
          <a:xfrm>
            <a:off x="1982788" y="4953000"/>
            <a:ext cx="5180012" cy="176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A82E2E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A82E2E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669A"/>
              </a:buClr>
              <a:buSzPct val="16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669A"/>
              </a:buClr>
              <a:buSzPct val="11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3D3C"/>
              </a:buClr>
              <a:buSzPct val="115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ES_tradnl" sz="675" dirty="0"/>
              <a:t>AAAAA B. et al. </a:t>
            </a:r>
            <a:r>
              <a:rPr lang="en-US" altLang="es-ES_tradnl" sz="675" dirty="0" err="1"/>
              <a:t>XXth</a:t>
            </a:r>
            <a:r>
              <a:rPr lang="en-US" altLang="es-ES_tradnl" sz="675" dirty="0"/>
              <a:t> CROI. </a:t>
            </a:r>
            <a:r>
              <a:rPr lang="en-US" altLang="es-ES_tradnl" sz="675" dirty="0" err="1"/>
              <a:t>xxxxx</a:t>
            </a:r>
            <a:r>
              <a:rPr lang="en-US" altLang="es-ES_tradnl" sz="675" dirty="0"/>
              <a:t>, </a:t>
            </a:r>
            <a:r>
              <a:rPr lang="en-US" altLang="es-ES_tradnl" sz="675" dirty="0" err="1"/>
              <a:t>xxxxxx</a:t>
            </a:r>
            <a:r>
              <a:rPr lang="en-US" altLang="es-ES_tradnl" sz="675" dirty="0"/>
              <a:t> 2024. #101</a:t>
            </a:r>
          </a:p>
        </p:txBody>
      </p:sp>
      <p:pic>
        <p:nvPicPr>
          <p:cNvPr id="25606" name="Imagen 9">
            <a:extLst>
              <a:ext uri="{FF2B5EF4-FFF2-40B4-BE49-F238E27FC236}">
                <a16:creationId xmlns:a16="http://schemas.microsoft.com/office/drawing/2014/main" id="{19DEEC95-7C1C-4CCE-3A56-81034CFF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938213"/>
            <a:ext cx="520858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número de diapositiva 6">
            <a:extLst>
              <a:ext uri="{FF2B5EF4-FFF2-40B4-BE49-F238E27FC236}">
                <a16:creationId xmlns:a16="http://schemas.microsoft.com/office/drawing/2014/main" id="{1C2E2A4E-745E-C604-B3DD-57D0417DA79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B7C56B1-F841-472A-8E69-9E0E658D1EE0}" type="slidenum">
              <a:rPr lang="es-ES" altLang="es-ES_tradnl" smtClean="0"/>
              <a:pPr/>
              <a:t>7</a:t>
            </a:fld>
            <a:endParaRPr lang="es-ES" altLang="es-ES_tradnl"/>
          </a:p>
        </p:txBody>
      </p:sp>
      <p:pic>
        <p:nvPicPr>
          <p:cNvPr id="27651" name="Imagen 8">
            <a:extLst>
              <a:ext uri="{FF2B5EF4-FFF2-40B4-BE49-F238E27FC236}">
                <a16:creationId xmlns:a16="http://schemas.microsoft.com/office/drawing/2014/main" id="{E06848B8-1145-1CF6-AE91-449B5E0A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57263"/>
            <a:ext cx="794385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CACC813-BF1D-1FA3-76AA-223DC47075CD}"/>
              </a:ext>
            </a:extLst>
          </p:cNvPr>
          <p:cNvSpPr txBox="1"/>
          <p:nvPr/>
        </p:nvSpPr>
        <p:spPr>
          <a:xfrm>
            <a:off x="560388" y="2944813"/>
            <a:ext cx="4087812" cy="17541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C00000"/>
                </a:solidFill>
              </a:rPr>
              <a:t>CAB 200 </a:t>
            </a:r>
            <a:r>
              <a:rPr lang="es-ES" sz="1400" b="1" dirty="0" err="1">
                <a:solidFill>
                  <a:srgbClr val="C00000"/>
                </a:solidFill>
              </a:rPr>
              <a:t>sc</a:t>
            </a:r>
            <a:r>
              <a:rPr lang="es-ES" sz="1400" b="1" dirty="0">
                <a:solidFill>
                  <a:srgbClr val="C00000"/>
                </a:solidFill>
              </a:rPr>
              <a:t>/rHuPH20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V media similar a CAB 200 IM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 err="1"/>
              <a:t>Cmax</a:t>
            </a:r>
            <a:r>
              <a:rPr lang="es-ES" sz="1400" dirty="0"/>
              <a:t> más alta, absorción inicial más rápida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&gt; Dosis &gt; exposición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AUC&gt;  CAB 200 IM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400" dirty="0"/>
          </a:p>
          <a:p>
            <a:pPr>
              <a:defRPr/>
            </a:pPr>
            <a:r>
              <a:rPr lang="es-ES" sz="1200" b="1" dirty="0"/>
              <a:t>Por motivos de seguridad y PK (Una necrosis en el sitio de inyección se ha parado esta rama)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D707905-AE5B-38A1-1D36-1160854E4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7625"/>
            <a:ext cx="7272337" cy="6270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kern="0" dirty="0">
                <a:solidFill>
                  <a:srgbClr val="C00000"/>
                </a:solidFill>
                <a:latin typeface="MyriadPro-BoldCond"/>
              </a:rPr>
              <a:t>130</a:t>
            </a:r>
            <a:r>
              <a:rPr lang="en-US" sz="1600" kern="0" dirty="0">
                <a:solidFill>
                  <a:srgbClr val="121212"/>
                </a:solidFill>
                <a:latin typeface="MyriadPro-BoldCond"/>
              </a:rPr>
              <a:t> </a:t>
            </a:r>
            <a:r>
              <a:rPr lang="en-US" sz="1800" kern="0" dirty="0">
                <a:solidFill>
                  <a:srgbClr val="121212"/>
                </a:solidFill>
                <a:latin typeface="MyriadPro-BoldCond"/>
              </a:rPr>
              <a:t>Phase I Study of Cabotegravir Long-Acting Injectable Formulations</a:t>
            </a:r>
            <a:br>
              <a:rPr lang="en-US" sz="1800" kern="0" dirty="0">
                <a:solidFill>
                  <a:srgbClr val="121212"/>
                </a:solidFill>
                <a:latin typeface="MyriadPro-BoldCond"/>
              </a:rPr>
            </a:br>
            <a:r>
              <a:rPr lang="en-US" sz="1800" kern="0" dirty="0">
                <a:solidFill>
                  <a:srgbClr val="121212"/>
                </a:solidFill>
                <a:latin typeface="MyriadPro-BoldCond"/>
              </a:rPr>
              <a:t>        </a:t>
            </a:r>
            <a:r>
              <a:rPr lang="es-ES" sz="1800" kern="0" dirty="0" err="1">
                <a:solidFill>
                  <a:srgbClr val="121212"/>
                </a:solidFill>
                <a:latin typeface="MyriadPro-BoldCond"/>
              </a:rPr>
              <a:t>Supports</a:t>
            </a:r>
            <a:r>
              <a:rPr lang="es-ES" sz="1800" kern="0" dirty="0">
                <a:solidFill>
                  <a:srgbClr val="121212"/>
                </a:solidFill>
                <a:latin typeface="MyriadPro-BoldCond"/>
              </a:rPr>
              <a:t> ≥4-Monthly </a:t>
            </a:r>
            <a:r>
              <a:rPr lang="es-ES" sz="1800" kern="0" dirty="0" err="1">
                <a:solidFill>
                  <a:srgbClr val="121212"/>
                </a:solidFill>
                <a:latin typeface="MyriadPro-BoldCond"/>
              </a:rPr>
              <a:t>Dose</a:t>
            </a:r>
            <a:r>
              <a:rPr lang="es-ES" sz="1800" kern="0" dirty="0">
                <a:solidFill>
                  <a:srgbClr val="121212"/>
                </a:solidFill>
                <a:latin typeface="MyriadPro-BoldCond"/>
              </a:rPr>
              <a:t> Interval.  </a:t>
            </a:r>
            <a:r>
              <a:rPr lang="es-ES" sz="1800" b="0" kern="0" dirty="0" err="1">
                <a:solidFill>
                  <a:srgbClr val="121212"/>
                </a:solidFill>
                <a:latin typeface="MyriadPro-BoldCond"/>
              </a:rPr>
              <a:t>Kelong</a:t>
            </a:r>
            <a:r>
              <a:rPr lang="es-ES" sz="1800" b="0" kern="0" dirty="0">
                <a:solidFill>
                  <a:srgbClr val="121212"/>
                </a:solidFill>
                <a:latin typeface="MyriadPro-BoldCond"/>
              </a:rPr>
              <a:t> Han</a:t>
            </a:r>
            <a:r>
              <a:rPr lang="es-ES" sz="1800" b="0" kern="0" dirty="0">
                <a:solidFill>
                  <a:srgbClr val="121212"/>
                </a:solidFill>
                <a:latin typeface="MyriadPro-Cond"/>
              </a:rPr>
              <a:t>,</a:t>
            </a:r>
            <a:endParaRPr lang="es-ES" altLang="es-ES_tradnl" sz="1800" b="0" kern="0" dirty="0">
              <a:solidFill>
                <a:srgbClr val="141313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arcador de número de diapositiva 1">
            <a:extLst>
              <a:ext uri="{FF2B5EF4-FFF2-40B4-BE49-F238E27FC236}">
                <a16:creationId xmlns:a16="http://schemas.microsoft.com/office/drawing/2014/main" id="{51C59811-0346-0245-BF8B-C7DCD20886B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5A871E-07CD-4633-ABF7-77E159447C51}" type="slidenum">
              <a:rPr lang="es-ES" altLang="es-ES_tradnl" smtClean="0"/>
              <a:pPr/>
              <a:t>8</a:t>
            </a:fld>
            <a:endParaRPr lang="es-ES" altLang="es-ES_tradnl"/>
          </a:p>
        </p:txBody>
      </p:sp>
      <p:pic>
        <p:nvPicPr>
          <p:cNvPr id="28675" name="Imagen 3">
            <a:extLst>
              <a:ext uri="{FF2B5EF4-FFF2-40B4-BE49-F238E27FC236}">
                <a16:creationId xmlns:a16="http://schemas.microsoft.com/office/drawing/2014/main" id="{661ADDC6-9005-59B2-08B9-F3CBD78E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15988"/>
            <a:ext cx="8158162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A125E57-7330-0AB3-2CE4-6B50A1A71E8F}"/>
              </a:ext>
            </a:extLst>
          </p:cNvPr>
          <p:cNvSpPr txBox="1"/>
          <p:nvPr/>
        </p:nvSpPr>
        <p:spPr>
          <a:xfrm>
            <a:off x="334963" y="2797175"/>
            <a:ext cx="3875087" cy="16017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C00000"/>
                </a:solidFill>
              </a:rPr>
              <a:t>CAB-ULA tiene una absorción más lenta y una T1/2 superior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Perfiles PK más planos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CAB-ULA </a:t>
            </a:r>
            <a:r>
              <a:rPr lang="es-ES" sz="1400" dirty="0" err="1"/>
              <a:t>Cmax</a:t>
            </a:r>
            <a:r>
              <a:rPr lang="es-ES" sz="1400" dirty="0"/>
              <a:t> SC&lt;IM&lt; CAB 200 IM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 err="1"/>
              <a:t>Tmax</a:t>
            </a:r>
            <a:r>
              <a:rPr lang="es-ES" sz="1400" dirty="0"/>
              <a:t>&gt; CAB 200 IM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CAB-ULA T1/2 &gt;x6 SC y X2 IM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4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26EF339-F299-9FF0-D8AD-386BD9385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7625"/>
            <a:ext cx="7272337" cy="6270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kern="0" dirty="0">
                <a:solidFill>
                  <a:srgbClr val="C00000"/>
                </a:solidFill>
                <a:latin typeface="MyriadPro-BoldCond"/>
              </a:rPr>
              <a:t>130</a:t>
            </a:r>
            <a:r>
              <a:rPr lang="en-US" sz="1600" kern="0" dirty="0">
                <a:solidFill>
                  <a:srgbClr val="121212"/>
                </a:solidFill>
                <a:latin typeface="MyriadPro-BoldCond"/>
              </a:rPr>
              <a:t> </a:t>
            </a:r>
            <a:r>
              <a:rPr lang="en-US" sz="1800" kern="0" dirty="0">
                <a:solidFill>
                  <a:srgbClr val="121212"/>
                </a:solidFill>
                <a:latin typeface="MyriadPro-BoldCond"/>
              </a:rPr>
              <a:t>Phase I Study of Cabotegravir Long-Acting Injectable Formulations</a:t>
            </a:r>
            <a:br>
              <a:rPr lang="en-US" sz="1800" kern="0" dirty="0">
                <a:solidFill>
                  <a:srgbClr val="121212"/>
                </a:solidFill>
                <a:latin typeface="MyriadPro-BoldCond"/>
              </a:rPr>
            </a:br>
            <a:r>
              <a:rPr lang="en-US" sz="1800" kern="0" dirty="0">
                <a:solidFill>
                  <a:srgbClr val="121212"/>
                </a:solidFill>
                <a:latin typeface="MyriadPro-BoldCond"/>
              </a:rPr>
              <a:t>        </a:t>
            </a:r>
            <a:r>
              <a:rPr lang="es-ES" sz="1800" kern="0" dirty="0" err="1">
                <a:solidFill>
                  <a:srgbClr val="121212"/>
                </a:solidFill>
                <a:latin typeface="MyriadPro-BoldCond"/>
              </a:rPr>
              <a:t>Supports</a:t>
            </a:r>
            <a:r>
              <a:rPr lang="es-ES" sz="1800" kern="0" dirty="0">
                <a:solidFill>
                  <a:srgbClr val="121212"/>
                </a:solidFill>
                <a:latin typeface="MyriadPro-BoldCond"/>
              </a:rPr>
              <a:t> ≥4-Monthly </a:t>
            </a:r>
            <a:r>
              <a:rPr lang="es-ES" sz="1800" kern="0" dirty="0" err="1">
                <a:solidFill>
                  <a:srgbClr val="121212"/>
                </a:solidFill>
                <a:latin typeface="MyriadPro-BoldCond"/>
              </a:rPr>
              <a:t>Dose</a:t>
            </a:r>
            <a:r>
              <a:rPr lang="es-ES" sz="1800" kern="0" dirty="0">
                <a:solidFill>
                  <a:srgbClr val="121212"/>
                </a:solidFill>
                <a:latin typeface="MyriadPro-BoldCond"/>
              </a:rPr>
              <a:t> Interval.  </a:t>
            </a:r>
            <a:r>
              <a:rPr lang="es-ES" sz="1800" b="0" kern="0" dirty="0" err="1">
                <a:solidFill>
                  <a:srgbClr val="121212"/>
                </a:solidFill>
                <a:latin typeface="MyriadPro-BoldCond"/>
              </a:rPr>
              <a:t>Kelong</a:t>
            </a:r>
            <a:r>
              <a:rPr lang="es-ES" sz="1800" b="0" kern="0" dirty="0">
                <a:solidFill>
                  <a:srgbClr val="121212"/>
                </a:solidFill>
                <a:latin typeface="MyriadPro-BoldCond"/>
              </a:rPr>
              <a:t> Han</a:t>
            </a:r>
            <a:r>
              <a:rPr lang="es-ES" sz="1800" b="0" kern="0" dirty="0">
                <a:solidFill>
                  <a:srgbClr val="121212"/>
                </a:solidFill>
                <a:latin typeface="MyriadPro-Cond"/>
              </a:rPr>
              <a:t>,</a:t>
            </a:r>
            <a:endParaRPr lang="es-ES" altLang="es-ES_tradnl" sz="1800" b="0" kern="0" dirty="0">
              <a:solidFill>
                <a:srgbClr val="141313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número de diapositiva 1">
            <a:extLst>
              <a:ext uri="{FF2B5EF4-FFF2-40B4-BE49-F238E27FC236}">
                <a16:creationId xmlns:a16="http://schemas.microsoft.com/office/drawing/2014/main" id="{51186A6A-4410-D086-18F7-BE09485F181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58188" y="4932363"/>
            <a:ext cx="550862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0DD81D-AB5C-4810-BB28-14E2BAAEC910}" type="slidenum">
              <a:rPr lang="es-ES" altLang="es-ES_tradnl" smtClean="0"/>
              <a:pPr/>
              <a:t>9</a:t>
            </a:fld>
            <a:endParaRPr lang="es-ES" altLang="es-ES_tradnl"/>
          </a:p>
        </p:txBody>
      </p:sp>
      <p:pic>
        <p:nvPicPr>
          <p:cNvPr id="29699" name="Imagen 3">
            <a:extLst>
              <a:ext uri="{FF2B5EF4-FFF2-40B4-BE49-F238E27FC236}">
                <a16:creationId xmlns:a16="http://schemas.microsoft.com/office/drawing/2014/main" id="{29519ADC-B240-F935-0E97-CB16B8D4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"/>
          <a:stretch>
            <a:fillRect/>
          </a:stretch>
        </p:blipFill>
        <p:spPr bwMode="auto">
          <a:xfrm>
            <a:off x="163512" y="909638"/>
            <a:ext cx="48164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9542897-65DE-E1A1-3089-F68158710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7625"/>
            <a:ext cx="7272337" cy="6270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141313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250" b="1">
                <a:solidFill>
                  <a:srgbClr val="3B4A6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kern="0" dirty="0">
                <a:solidFill>
                  <a:srgbClr val="C00000"/>
                </a:solidFill>
                <a:latin typeface="MyriadPro-BoldCond"/>
              </a:rPr>
              <a:t>130</a:t>
            </a:r>
            <a:r>
              <a:rPr lang="en-US" sz="1600" kern="0" dirty="0">
                <a:solidFill>
                  <a:srgbClr val="121212"/>
                </a:solidFill>
                <a:latin typeface="MyriadPro-BoldCond"/>
              </a:rPr>
              <a:t> </a:t>
            </a:r>
            <a:r>
              <a:rPr lang="en-US" sz="1800" kern="0" dirty="0">
                <a:solidFill>
                  <a:srgbClr val="121212"/>
                </a:solidFill>
                <a:latin typeface="MyriadPro-BoldCond"/>
              </a:rPr>
              <a:t>Phase I Study of Cabotegravir Long-Acting Injectable Formulations</a:t>
            </a:r>
            <a:br>
              <a:rPr lang="en-US" sz="1800" kern="0" dirty="0">
                <a:solidFill>
                  <a:srgbClr val="121212"/>
                </a:solidFill>
                <a:latin typeface="MyriadPro-BoldCond"/>
              </a:rPr>
            </a:br>
            <a:r>
              <a:rPr lang="en-US" sz="1800" kern="0" dirty="0">
                <a:solidFill>
                  <a:srgbClr val="121212"/>
                </a:solidFill>
                <a:latin typeface="MyriadPro-BoldCond"/>
              </a:rPr>
              <a:t>        </a:t>
            </a:r>
            <a:r>
              <a:rPr lang="es-ES" sz="1800" kern="0" dirty="0" err="1">
                <a:solidFill>
                  <a:srgbClr val="121212"/>
                </a:solidFill>
                <a:latin typeface="MyriadPro-BoldCond"/>
              </a:rPr>
              <a:t>Supports</a:t>
            </a:r>
            <a:r>
              <a:rPr lang="es-ES" sz="1800" kern="0" dirty="0">
                <a:solidFill>
                  <a:srgbClr val="121212"/>
                </a:solidFill>
                <a:latin typeface="MyriadPro-BoldCond"/>
              </a:rPr>
              <a:t> ≥4-Monthly </a:t>
            </a:r>
            <a:r>
              <a:rPr lang="es-ES" sz="1800" kern="0" dirty="0" err="1">
                <a:solidFill>
                  <a:srgbClr val="121212"/>
                </a:solidFill>
                <a:latin typeface="MyriadPro-BoldCond"/>
              </a:rPr>
              <a:t>Dose</a:t>
            </a:r>
            <a:r>
              <a:rPr lang="es-ES" sz="1800" kern="0" dirty="0">
                <a:solidFill>
                  <a:srgbClr val="121212"/>
                </a:solidFill>
                <a:latin typeface="MyriadPro-BoldCond"/>
              </a:rPr>
              <a:t> Interval.  </a:t>
            </a:r>
            <a:r>
              <a:rPr lang="es-ES" sz="1800" b="0" kern="0" dirty="0" err="1">
                <a:solidFill>
                  <a:srgbClr val="121212"/>
                </a:solidFill>
                <a:latin typeface="MyriadPro-BoldCond"/>
              </a:rPr>
              <a:t>Kelong</a:t>
            </a:r>
            <a:r>
              <a:rPr lang="es-ES" sz="1800" b="0" kern="0" dirty="0">
                <a:solidFill>
                  <a:srgbClr val="121212"/>
                </a:solidFill>
                <a:latin typeface="MyriadPro-BoldCond"/>
              </a:rPr>
              <a:t> Han</a:t>
            </a:r>
            <a:r>
              <a:rPr lang="es-ES" sz="1800" b="0" kern="0" dirty="0">
                <a:solidFill>
                  <a:srgbClr val="121212"/>
                </a:solidFill>
                <a:latin typeface="MyriadPro-Cond"/>
              </a:rPr>
              <a:t>,</a:t>
            </a:r>
            <a:endParaRPr lang="es-ES" altLang="es-ES_tradnl" sz="1800" b="0" kern="0" dirty="0">
              <a:solidFill>
                <a:srgbClr val="14131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A29AC-6720-A12B-BBCB-C1898D2D2963}"/>
              </a:ext>
            </a:extLst>
          </p:cNvPr>
          <p:cNvSpPr txBox="1"/>
          <p:nvPr/>
        </p:nvSpPr>
        <p:spPr>
          <a:xfrm>
            <a:off x="163513" y="969963"/>
            <a:ext cx="4816475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1400" dirty="0"/>
              <a:t>Simulación PK CAB-ULA Cada 4 meses</a:t>
            </a:r>
          </a:p>
        </p:txBody>
      </p:sp>
      <p:sp>
        <p:nvSpPr>
          <p:cNvPr id="29702" name="CuadroTexto 4">
            <a:extLst>
              <a:ext uri="{FF2B5EF4-FFF2-40B4-BE49-F238E27FC236}">
                <a16:creationId xmlns:a16="http://schemas.microsoft.com/office/drawing/2014/main" id="{2BDC0786-0226-D679-DADA-540C7A855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277938"/>
            <a:ext cx="481647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altLang="es-ES" sz="1100"/>
              <a:t>CAB-ULA/4M Niveles superiores a CAB 200mg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1100"/>
              <a:t>VMx2  </a:t>
            </a:r>
          </a:p>
        </p:txBody>
      </p:sp>
      <p:sp>
        <p:nvSpPr>
          <p:cNvPr id="29703" name="CuadroTexto 5">
            <a:extLst>
              <a:ext uri="{FF2B5EF4-FFF2-40B4-BE49-F238E27FC236}">
                <a16:creationId xmlns:a16="http://schemas.microsoft.com/office/drawing/2014/main" id="{72967C00-B789-6EDF-0D90-077F4A5E6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1719263"/>
            <a:ext cx="3830637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altLang="es-ES" sz="1200" dirty="0" err="1"/>
              <a:t>EAs</a:t>
            </a:r>
            <a:r>
              <a:rPr lang="es-ES" altLang="es-ES" sz="1200" dirty="0"/>
              <a:t> infrecuentes salvo reacciones en el 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1200" dirty="0"/>
              <a:t>CAB-ULA  IM  </a:t>
            </a:r>
            <a:r>
              <a:rPr lang="es-ES" altLang="es-ES" sz="1200" b="1" dirty="0"/>
              <a:t>69%</a:t>
            </a:r>
            <a:r>
              <a:rPr lang="es-ES" altLang="es-ES" sz="1200" dirty="0"/>
              <a:t> 22/32 -21 grado 1,  mejor tolerado que SC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1200" dirty="0"/>
              <a:t>CAB-ULA  IM similar perfil de tolerancia a CAB200.</a:t>
            </a:r>
          </a:p>
          <a:p>
            <a:pPr>
              <a:buFont typeface="Arial" panose="020B0604020202020204" pitchFamily="34" charset="0"/>
              <a:buChar char="•"/>
            </a:pPr>
            <a:endParaRPr lang="es-ES" altLang="es-E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1200" dirty="0"/>
              <a:t>CAB-ULA  SC 1</a:t>
            </a:r>
            <a:r>
              <a:rPr lang="es-ES" altLang="es-ES" sz="1200" b="1" dirty="0"/>
              <a:t>00%</a:t>
            </a:r>
            <a:r>
              <a:rPr lang="es-ES" altLang="es-ES" sz="1200" dirty="0"/>
              <a:t> 16/16 –eritema, nódulo y dolor</a:t>
            </a:r>
          </a:p>
          <a:p>
            <a:pPr>
              <a:buFont typeface="Arial" panose="020B0604020202020204" pitchFamily="34" charset="0"/>
              <a:buChar char="•"/>
            </a:pPr>
            <a:endParaRPr lang="es-ES" altLang="es-ES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E8C2BB-C4E6-6843-760D-07FCB9DCDFF8}"/>
              </a:ext>
            </a:extLst>
          </p:cNvPr>
          <p:cNvSpPr txBox="1"/>
          <p:nvPr/>
        </p:nvSpPr>
        <p:spPr>
          <a:xfrm>
            <a:off x="5043488" y="969963"/>
            <a:ext cx="3865562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1400" dirty="0"/>
              <a:t>Tolerancia y Seguridad</a:t>
            </a:r>
          </a:p>
        </p:txBody>
      </p:sp>
      <p:sp>
        <p:nvSpPr>
          <p:cNvPr id="29705" name="CuadroTexto 7">
            <a:extLst>
              <a:ext uri="{FF2B5EF4-FFF2-40B4-BE49-F238E27FC236}">
                <a16:creationId xmlns:a16="http://schemas.microsoft.com/office/drawing/2014/main" id="{0ADEC91B-D68F-2A87-1B07-FD4BBBB1E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3770313"/>
            <a:ext cx="8397875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altLang="es-ES" sz="1400" dirty="0"/>
              <a:t>CAB-ULA IM buen perfil de seguridad/Tolerancia, incluso a dosis de 1600mg (x2,7 la dosis de CAB200mg)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1400" dirty="0"/>
              <a:t>CAB-ULA  SC pendiente de seguir investigando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1400" dirty="0"/>
              <a:t>Posibilidad de dosis cada 4 meses y reducir visitas clínicas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1400" dirty="0"/>
              <a:t>Se van a continuar los estudios para PreP y tratamiento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5A2460-EB1E-6983-5EEF-586949AB193A}"/>
              </a:ext>
            </a:extLst>
          </p:cNvPr>
          <p:cNvSpPr txBox="1"/>
          <p:nvPr/>
        </p:nvSpPr>
        <p:spPr>
          <a:xfrm>
            <a:off x="2393950" y="3478213"/>
            <a:ext cx="3865563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1400" dirty="0"/>
              <a:t>CONCLUSIONES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ULOS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iseño Interior">
  <a:themeElements>
    <a:clrScheme name="Custom 5">
      <a:dk1>
        <a:srgbClr val="121A27"/>
      </a:dk1>
      <a:lt1>
        <a:srgbClr val="FFFFFF"/>
      </a:lt1>
      <a:dk2>
        <a:srgbClr val="013C80"/>
      </a:dk2>
      <a:lt2>
        <a:srgbClr val="5F2E4A"/>
      </a:lt2>
      <a:accent1>
        <a:srgbClr val="A20F1F"/>
      </a:accent1>
      <a:accent2>
        <a:srgbClr val="60B7DA"/>
      </a:accent2>
      <a:accent3>
        <a:srgbClr val="73B632"/>
      </a:accent3>
      <a:accent4>
        <a:srgbClr val="D2931E"/>
      </a:accent4>
      <a:accent5>
        <a:srgbClr val="788AAE"/>
      </a:accent5>
      <a:accent6>
        <a:srgbClr val="505150"/>
      </a:accent6>
      <a:hlink>
        <a:srgbClr val="013C80"/>
      </a:hlink>
      <a:folHlink>
        <a:srgbClr val="121A27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</a:spPr>
      <a:bodyPr rtlCol="0" anchor="ctr"/>
      <a:lstStyle>
        <a:defPPr algn="ctr">
          <a:defRPr sz="7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iseño Interior">
  <a:themeElements>
    <a:clrScheme name="Custom 5">
      <a:dk1>
        <a:srgbClr val="121A27"/>
      </a:dk1>
      <a:lt1>
        <a:srgbClr val="FFFFFF"/>
      </a:lt1>
      <a:dk2>
        <a:srgbClr val="013C80"/>
      </a:dk2>
      <a:lt2>
        <a:srgbClr val="5F2E4A"/>
      </a:lt2>
      <a:accent1>
        <a:srgbClr val="A20F1F"/>
      </a:accent1>
      <a:accent2>
        <a:srgbClr val="60B7DA"/>
      </a:accent2>
      <a:accent3>
        <a:srgbClr val="73B632"/>
      </a:accent3>
      <a:accent4>
        <a:srgbClr val="D2931E"/>
      </a:accent4>
      <a:accent5>
        <a:srgbClr val="788AAE"/>
      </a:accent5>
      <a:accent6>
        <a:srgbClr val="505150"/>
      </a:accent6>
      <a:hlink>
        <a:srgbClr val="013C80"/>
      </a:hlink>
      <a:folHlink>
        <a:srgbClr val="121A27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</a:spPr>
      <a:bodyPr rtlCol="0" anchor="ctr"/>
      <a:lstStyle>
        <a:defPPr algn="ctr">
          <a:defRPr sz="7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4E5358D255024C8177F152AECE0F54" ma:contentTypeVersion="13" ma:contentTypeDescription="Crear nuevo documento." ma:contentTypeScope="" ma:versionID="942598b2bf09e512237131445df9652c">
  <xsd:schema xmlns:xsd="http://www.w3.org/2001/XMLSchema" xmlns:xs="http://www.w3.org/2001/XMLSchema" xmlns:p="http://schemas.microsoft.com/office/2006/metadata/properties" xmlns:ns2="78c8cfa9-f671-476b-a57f-82535661c81c" xmlns:ns3="534a9966-17aa-46e4-a168-ee9f8f551036" targetNamespace="http://schemas.microsoft.com/office/2006/metadata/properties" ma:root="true" ma:fieldsID="b1c81d6a6df5ebdd552423819ffd6f3b" ns2:_="" ns3:_="">
    <xsd:import namespace="78c8cfa9-f671-476b-a57f-82535661c81c"/>
    <xsd:import namespace="534a9966-17aa-46e4-a168-ee9f8f5510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8cfa9-f671-476b-a57f-82535661c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b0b3459a-7843-4d22-83d4-0dfa32a4e4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a9966-17aa-46e4-a168-ee9f8f55103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032e5c-0408-4623-af6f-a5a5ede50434}" ma:internalName="TaxCatchAll" ma:showField="CatchAllData" ma:web="534a9966-17aa-46e4-a168-ee9f8f5510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D8D197-0E1D-45A3-BF07-453AFB888D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4D7CE7-EB69-4AF3-AABD-26583D8C85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c8cfa9-f671-476b-a57f-82535661c81c"/>
    <ds:schemaRef ds:uri="534a9966-17aa-46e4-a168-ee9f8f5510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2007</Words>
  <Application>Microsoft Office PowerPoint</Application>
  <PresentationFormat>Presentación en pantalla (16:9)</PresentationFormat>
  <Paragraphs>196</Paragraphs>
  <Slides>29</Slides>
  <Notes>3</Notes>
  <HiddenSlides>2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29</vt:i4>
      </vt:variant>
    </vt:vector>
  </HeadingPairs>
  <TitlesOfParts>
    <vt:vector size="43" baseType="lpstr">
      <vt:lpstr>ＭＳ Ｐゴシック</vt:lpstr>
      <vt:lpstr>-apple-system</vt:lpstr>
      <vt:lpstr>Arial</vt:lpstr>
      <vt:lpstr>Avenir Next LT Pro</vt:lpstr>
      <vt:lpstr>Calibri</vt:lpstr>
      <vt:lpstr>Helvetica Neue</vt:lpstr>
      <vt:lpstr>MyriadPro-BoldCond</vt:lpstr>
      <vt:lpstr>MyriadPro-Cond</vt:lpstr>
      <vt:lpstr>Verdana</vt:lpstr>
      <vt:lpstr>Wingdings</vt:lpstr>
      <vt:lpstr>TITULOS</vt:lpstr>
      <vt:lpstr>2_Diseño Interior</vt:lpstr>
      <vt:lpstr>3_Diseño Interior</vt:lpstr>
      <vt:lpstr>AccentBoxVTI</vt:lpstr>
      <vt:lpstr>CROI 31 edición Denver, EEUU 3-6, Marzo, 2024</vt:lpstr>
      <vt:lpstr>Congreso 2024  Otros temas destacados Prevención</vt:lpstr>
      <vt:lpstr>Presentación de PowerPoint</vt:lpstr>
      <vt:lpstr>Presentación de PowerPoint</vt:lpstr>
      <vt:lpstr>Presentación de PowerPoint</vt:lpstr>
      <vt:lpstr>130 Phase I Study of Cabotegravir Long-Acting Injectable Formulations         Supports ≥4-Monthly Dose Interval.  Kelong Han,</vt:lpstr>
      <vt:lpstr>Presentación de PowerPoint</vt:lpstr>
      <vt:lpstr>Presentación de PowerPoint</vt:lpstr>
      <vt:lpstr>Presentación de PowerPoint</vt:lpstr>
      <vt:lpstr>129 Safety and Pharmacokinetics of MK-8527, a Novel nRTTI, in Adults Without HIV.  Gillian Gillespie</vt:lpstr>
      <vt:lpstr>129 Safety and Pharmacokinetics of MK-8527, a Novel nRTTI, in Adults Without HIV.  Gillian Gillespie</vt:lpstr>
      <vt:lpstr>128 Site-Based HIV Testing Assay Performance for Cabotegravir and TDF-FTC PrEP Failure in HPTN 083. Raphael J. Landovitz, for the HPTN 083 study team. </vt:lpstr>
      <vt:lpstr>128 Site-Based HIV Testing Assay Performance for Cabotegravir and TDF-FTC PrEP Failure in HPTN 083. Raphael J. Landovitz, for the HPTN 083 study team. </vt:lpstr>
      <vt:lpstr>128 Site-Based HIV Testing Assay Performance for Cabotegravir and TDF-FTC PrEP Failure in HPTN 083. Raphael J. Landovitz, for the HPTN 083 study team. </vt:lpstr>
      <vt:lpstr>Presentación de PowerPoint</vt:lpstr>
      <vt:lpstr>1113 HIV Post-Exposure Prophylaxis Prescription Trends: United States, 2013-2022.  Mary R. Tanner</vt:lpstr>
      <vt:lpstr>1134 BIC/FTC/TAF as HIV PEP Was Well-Tolerated With High Adherence and No Seroconversions. Darrell H. Tan</vt:lpstr>
      <vt:lpstr>Presentación de PowerPoint</vt:lpstr>
      <vt:lpstr>Antecedentes Doxiciclina como profilaxis post-exposición</vt:lpstr>
      <vt:lpstr>124 Final Results of ANRS 174 D OXYVAC: A Randomized Trial to Prevent STI in MSM on PrEP Jean-Michel Molina.</vt:lpstr>
      <vt:lpstr>124 Final Results of ANRS 174 D OXYVAC: A Randomized Trial to Prevent STI in MSM on PrEP Jean-Michel Molina.</vt:lpstr>
      <vt:lpstr>124 Final Results of ANRS 174 D OXYVAC: A Randomized Trial to Prevent STI in MSM on PrEP Jean-Michel Molina.</vt:lpstr>
      <vt:lpstr>Presentación de PowerPoint</vt:lpstr>
      <vt:lpstr>125 Sustained Reduction of Bacterial STIs During the DoxyPEP Study Open-Label Extension Annie Luetkemeyer</vt:lpstr>
      <vt:lpstr>125 Sustained Reduction of Bacterial STIs During the DoxyPEP Study Open-Label Extension  Annie Luetkemeyer</vt:lpstr>
      <vt:lpstr>126 Doxycycline PEP: High Uptake and Significant Decline in STIs After Clinical Implementation Hyman Scott, J</vt:lpstr>
      <vt:lpstr>127 Doxy-PEP Associated With Declines in Chlamydia and Syphilis in MSM and Trans Women in San Francisco. Madeline Sankaran</vt:lpstr>
      <vt:lpstr>127 Doxy-PEP Associated With Declines in Chlamydia and Syphilis in MSM and Trans Women in San Francisco. Madeline Sankaran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 online CROI 2020</dc:title>
  <dc:subject/>
  <dc:creator/>
  <cp:keywords/>
  <dc:description/>
  <cp:lastModifiedBy/>
  <cp:revision>275</cp:revision>
  <cp:lastPrinted>2010-06-15T13:06:26Z</cp:lastPrinted>
  <dcterms:created xsi:type="dcterms:W3CDTF">2013-01-14T13:11:21Z</dcterms:created>
  <dcterms:modified xsi:type="dcterms:W3CDTF">2024-03-10T23:21:08Z</dcterms:modified>
  <cp:category/>
</cp:coreProperties>
</file>